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emf" ContentType="image/x-em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8" r:id="rId2"/>
    <p:sldId id="272" r:id="rId3"/>
    <p:sldId id="260" r:id="rId4"/>
    <p:sldId id="271" r:id="rId5"/>
    <p:sldId id="262" r:id="rId6"/>
    <p:sldId id="261" r:id="rId7"/>
    <p:sldId id="264" r:id="rId8"/>
    <p:sldId id="263" r:id="rId9"/>
    <p:sldId id="265" r:id="rId10"/>
    <p:sldId id="266" r:id="rId11"/>
    <p:sldId id="270"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000" autoAdjust="0"/>
    <p:restoredTop sz="94375"/>
  </p:normalViewPr>
  <p:slideViewPr>
    <p:cSldViewPr snapToGrid="0">
      <p:cViewPr>
        <p:scale>
          <a:sx n="77" d="100"/>
          <a:sy n="77" d="100"/>
        </p:scale>
        <p:origin x="-224" y="160"/>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handoutMaster" Target="handoutMasters/handout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082E8A29-955A-4C7C-A174-3E9DCD4DC89B}">
      <dgm:prSet phldrT="[Text]"/>
      <dgm:spPr/>
      <dgm:t>
        <a:bodyPr/>
        <a:lstStyle/>
        <a:p>
          <a:r>
            <a:rPr lang="en-US" dirty="0" smtClean="0"/>
            <a:t>R Code</a:t>
          </a:r>
          <a:endParaRPr lang="en-US" dirty="0"/>
        </a:p>
      </dgm:t>
    </dgm:pt>
    <dgm:pt modelId="{BA7938E6-8DFA-40B7-B4C4-EACC6D85FC31}" type="parTrans" cxnId="{2986897A-7787-444F-B6C8-41F3823EF3C1}">
      <dgm:prSet/>
      <dgm:spPr/>
      <dgm:t>
        <a:bodyPr/>
        <a:lstStyle/>
        <a:p>
          <a:endParaRPr lang="en-US"/>
        </a:p>
      </dgm:t>
    </dgm:pt>
    <dgm:pt modelId="{C2176686-D23E-48EB-9D1B-1A1B46236638}" type="sibTrans" cxnId="{2986897A-7787-444F-B6C8-41F3823EF3C1}">
      <dgm:prSet/>
      <dgm:spPr/>
      <dgm:t>
        <a:bodyPr/>
        <a:lstStyle/>
        <a:p>
          <a:endParaRPr lang="en-US"/>
        </a:p>
      </dgm:t>
    </dgm:pt>
    <dgm:pt modelId="{23A0DE4A-FE92-496E-B335-3433CEFB74E9}">
      <dgm:prSet phldrT="[Text]"/>
      <dgm:spPr/>
      <dgm:t>
        <a:bodyPr/>
        <a:lstStyle/>
        <a:p>
          <a:r>
            <a:rPr lang="en-US" dirty="0" err="1" smtClean="0"/>
            <a:t>jupyter</a:t>
          </a:r>
          <a:r>
            <a:rPr lang="en-US" dirty="0" smtClean="0"/>
            <a:t> notebooks</a:t>
          </a:r>
          <a:endParaRPr lang="en-US" dirty="0"/>
        </a:p>
      </dgm:t>
    </dgm:pt>
    <dgm:pt modelId="{68935D38-FEDC-4CD3-8002-43CB3944BEAF}" type="parTrans" cxnId="{67A03D8F-F327-4A9F-ABBC-1EB67EFD1ECB}">
      <dgm:prSet/>
      <dgm:spPr/>
      <dgm:t>
        <a:bodyPr/>
        <a:lstStyle/>
        <a:p>
          <a:endParaRPr lang="en-US"/>
        </a:p>
      </dgm:t>
    </dgm:pt>
    <dgm:pt modelId="{55DF926D-029A-4E18-95C4-77A5A37CAE40}" type="sibTrans" cxnId="{67A03D8F-F327-4A9F-ABBC-1EB67EFD1ECB}">
      <dgm:prSet/>
      <dgm:spPr/>
      <dgm:t>
        <a:bodyPr/>
        <a:lstStyle/>
        <a:p>
          <a:endParaRPr lang="en-US"/>
        </a:p>
      </dgm:t>
    </dgm:pt>
    <dgm:pt modelId="{B6E26FFC-9977-4BBC-BEC7-3D6B63754E52}">
      <dgm:prSet phldrT="[Text]"/>
      <dgm:spPr/>
      <dgm:t>
        <a:bodyPr/>
        <a:lstStyle/>
        <a:p>
          <a:r>
            <a:rPr lang="en-US" dirty="0" smtClean="0"/>
            <a:t>Copy-Paste</a:t>
          </a:r>
          <a:endParaRPr lang="en-US" dirty="0"/>
        </a:p>
      </dgm:t>
    </dgm:pt>
    <dgm:pt modelId="{5CEFBD89-2F4F-4B51-A98A-0F3C86494166}" type="parTrans" cxnId="{17E73148-9C08-4999-B21E-F3C5A0E3FC0C}">
      <dgm:prSet/>
      <dgm:spPr/>
      <dgm:t>
        <a:bodyPr/>
        <a:lstStyle/>
        <a:p>
          <a:endParaRPr lang="en-US"/>
        </a:p>
      </dgm:t>
    </dgm:pt>
    <dgm:pt modelId="{48634C00-2335-4923-9072-EB7482323D9C}" type="sibTrans" cxnId="{17E73148-9C08-4999-B21E-F3C5A0E3FC0C}">
      <dgm:prSet/>
      <dgm:spPr/>
      <dgm:t>
        <a:bodyPr/>
        <a:lstStyle/>
        <a:p>
          <a:endParaRPr lang="en-US"/>
        </a:p>
      </dgm:t>
    </dgm:pt>
    <dgm:pt modelId="{CBCC21F5-552F-4D39-812E-6FCD4A366F58}">
      <dgm:prSet phldrT="[Text]"/>
      <dgm:spPr/>
      <dgm:t>
        <a:bodyPr/>
        <a:lstStyle/>
        <a:p>
          <a:r>
            <a:rPr lang="en-US" dirty="0" smtClean="0"/>
            <a:t>Click “Run”</a:t>
          </a:r>
          <a:endParaRPr lang="en-US" dirty="0"/>
        </a:p>
      </dgm:t>
    </dgm:pt>
    <dgm:pt modelId="{4A973A1C-85F1-4969-A536-D29940229E2C}" type="parTrans" cxnId="{3C41F2E0-4620-40B4-9857-68872B278EFB}">
      <dgm:prSet/>
      <dgm:spPr/>
      <dgm:t>
        <a:bodyPr/>
        <a:lstStyle/>
        <a:p>
          <a:endParaRPr lang="en-US"/>
        </a:p>
      </dgm:t>
    </dgm:pt>
    <dgm:pt modelId="{3640B940-6901-481F-ADF7-6B77DEEED764}" type="sibTrans" cxnId="{3C41F2E0-4620-40B4-9857-68872B278EFB}">
      <dgm:prSet/>
      <dgm:spPr/>
      <dgm:t>
        <a:bodyPr/>
        <a:lstStyle/>
        <a:p>
          <a:endParaRPr lang="en-US"/>
        </a:p>
      </dgm:t>
    </dgm:pt>
    <dgm:pt modelId="{6D0E5D9F-7263-4526-A227-51301233F549}">
      <dgm:prSet phldrT="[Text]"/>
      <dgm:spPr/>
      <dgm:t>
        <a:bodyPr/>
        <a:lstStyle/>
        <a:p>
          <a:r>
            <a:rPr lang="en-US" dirty="0" smtClean="0"/>
            <a:t>Save Image</a:t>
          </a:r>
          <a:endParaRPr lang="en-US" dirty="0"/>
        </a:p>
      </dgm:t>
    </dgm:pt>
    <dgm:pt modelId="{23416D07-25F8-426C-BC65-639E6BCF4D6D}" type="parTrans" cxnId="{C8C462C6-33A3-4E8B-91FE-36DBE92F1C4A}">
      <dgm:prSet/>
      <dgm:spPr/>
      <dgm:t>
        <a:bodyPr/>
        <a:lstStyle/>
        <a:p>
          <a:endParaRPr lang="en-US"/>
        </a:p>
      </dgm:t>
    </dgm:pt>
    <dgm:pt modelId="{DE289E29-1989-4D8E-8AA6-F030105B3F13}" type="sibTrans" cxnId="{C8C462C6-33A3-4E8B-91FE-36DBE92F1C4A}">
      <dgm:prSet/>
      <dgm:spPr/>
      <dgm:t>
        <a:bodyPr/>
        <a:lstStyle/>
        <a:p>
          <a:endParaRPr lang="en-US"/>
        </a:p>
      </dgm:t>
    </dgm:pt>
    <dgm:pt modelId="{F3256203-D9D1-492A-B801-68C1A32486F0}">
      <dgm:prSet phldrT="[Text]"/>
      <dgm:spPr/>
      <dgm:t>
        <a:bodyPr/>
        <a:lstStyle/>
        <a:p>
          <a:r>
            <a:rPr lang="en-US" dirty="0" smtClean="0"/>
            <a:t>Image plots</a:t>
          </a:r>
          <a:endParaRPr lang="en-US" dirty="0"/>
        </a:p>
      </dgm:t>
    </dgm:pt>
    <dgm:pt modelId="{E9A20291-2E30-4C14-BB7D-DC095A20ECB6}" type="parTrans" cxnId="{1B8E71B0-2D3A-4AB0-8843-CFDACEDC3198}">
      <dgm:prSet/>
      <dgm:spPr/>
      <dgm:t>
        <a:bodyPr/>
        <a:lstStyle/>
        <a:p>
          <a:endParaRPr lang="en-US"/>
        </a:p>
      </dgm:t>
    </dgm:pt>
    <dgm:pt modelId="{6C9440D0-8847-40C0-98BC-2B5EA5745C3A}" type="sibTrans" cxnId="{1B8E71B0-2D3A-4AB0-8843-CFDACEDC3198}">
      <dgm:prSet/>
      <dgm:spPr/>
      <dgm:t>
        <a:bodyPr/>
        <a:lstStyle/>
        <a:p>
          <a:endParaRPr lang="en-US"/>
        </a:p>
      </dgm:t>
    </dgm:pt>
    <dgm:pt modelId="{357008B7-F3FD-489F-A410-81C9A9EFE4DA}">
      <dgm:prSet phldrT="[Text]"/>
      <dgm:spPr/>
      <dgm:t>
        <a:bodyPr/>
        <a:lstStyle/>
        <a:p>
          <a:r>
            <a:rPr lang="en-US" dirty="0" smtClean="0"/>
            <a:t>Drag to desktop</a:t>
          </a:r>
          <a:endParaRPr lang="en-US" dirty="0"/>
        </a:p>
      </dgm:t>
    </dgm:pt>
    <dgm:pt modelId="{ED5EFE54-4C6D-4A88-939B-CE66C6668425}" type="parTrans" cxnId="{8910F93B-7180-4A52-9856-879D102D33F8}">
      <dgm:prSet/>
      <dgm:spPr/>
      <dgm:t>
        <a:bodyPr/>
        <a:lstStyle/>
        <a:p>
          <a:endParaRPr lang="en-US"/>
        </a:p>
      </dgm:t>
    </dgm:pt>
    <dgm:pt modelId="{87BC108C-4915-4A4B-8565-E4BD28BA3C35}" type="sibTrans" cxnId="{8910F93B-7180-4A52-9856-879D102D33F8}">
      <dgm:prSet/>
      <dgm:spPr/>
      <dgm:t>
        <a:bodyPr/>
        <a:lstStyle/>
        <a:p>
          <a:endParaRPr lang="en-US"/>
        </a:p>
      </dgm:t>
    </dgm:pt>
    <dgm:pt modelId="{E5E95E82-EF79-43CA-AA86-43B0E1CBCD3F}">
      <dgm:prSet phldrT="[Text]"/>
      <dgm:spPr/>
      <dgm:t>
        <a:bodyPr/>
        <a:lstStyle/>
        <a:p>
          <a:r>
            <a:rPr lang="en-US" dirty="0" smtClean="0"/>
            <a:t>Discuss</a:t>
          </a:r>
          <a:endParaRPr lang="en-US" dirty="0"/>
        </a:p>
      </dgm:t>
    </dgm:pt>
    <dgm:pt modelId="{FD76A3AE-1B6C-45A0-8E84-63160283749F}" type="parTrans" cxnId="{A76240AD-13F6-40C0-BD9B-102D5EC0AE51}">
      <dgm:prSet/>
      <dgm:spPr/>
      <dgm:t>
        <a:bodyPr/>
        <a:lstStyle/>
        <a:p>
          <a:endParaRPr lang="en-US"/>
        </a:p>
      </dgm:t>
    </dgm:pt>
    <dgm:pt modelId="{BF76010C-5523-4E13-B3E7-886DCE6AEBD4}" type="sibTrans" cxnId="{A76240AD-13F6-40C0-BD9B-102D5EC0AE51}">
      <dgm:prSet/>
      <dgm:spPr/>
      <dgm:t>
        <a:bodyPr/>
        <a:lstStyle/>
        <a:p>
          <a:endParaRPr lang="en-US"/>
        </a:p>
      </dgm:t>
    </dgm:pt>
    <dgm:pt modelId="{A81358E0-3DE7-41AD-A28C-ABB22548B1F6}">
      <dgm:prSet phldrT="[Text]"/>
      <dgm:spPr/>
      <dgm:t>
        <a:bodyPr/>
        <a:lstStyle/>
        <a:p>
          <a:r>
            <a:rPr lang="en-US" dirty="0" smtClean="0"/>
            <a:t>More time for discussion in class</a:t>
          </a:r>
          <a:endParaRPr lang="en-US" dirty="0"/>
        </a:p>
      </dgm:t>
    </dgm:pt>
    <dgm:pt modelId="{262E0B94-6EA9-4797-B705-959D7B185F91}" type="parTrans" cxnId="{FB8541C0-3895-4553-A4C7-34B81A3C4A0B}">
      <dgm:prSet/>
      <dgm:spPr/>
      <dgm:t>
        <a:bodyPr/>
        <a:lstStyle/>
        <a:p>
          <a:endParaRPr lang="en-US"/>
        </a:p>
      </dgm:t>
    </dgm:pt>
    <dgm:pt modelId="{77756FBB-BF6C-4D78-803E-BCC851F1DA03}" type="sibTrans" cxnId="{FB8541C0-3895-4553-A4C7-34B81A3C4A0B}">
      <dgm:prSet/>
      <dgm:spPr/>
      <dgm:t>
        <a:bodyPr/>
        <a:lstStyle/>
        <a:p>
          <a:endParaRPr lang="en-US"/>
        </a:p>
      </dgm:t>
    </dgm:pt>
    <dgm:pt modelId="{26941930-7A0A-144E-A949-FAE5D5D52480}">
      <dgm:prSet phldrT="[Text]"/>
      <dgm:spPr/>
      <dgm:t>
        <a:bodyPr/>
        <a:lstStyle/>
        <a:p>
          <a:r>
            <a:rPr lang="en-US" dirty="0" smtClean="0"/>
            <a:t>Snippets</a:t>
          </a:r>
          <a:endParaRPr lang="en-US" dirty="0"/>
        </a:p>
      </dgm:t>
    </dgm:pt>
    <dgm:pt modelId="{6D666C30-A30A-AB42-88D9-914B9FC335DF}" type="parTrans" cxnId="{F6F8C871-1DBF-324C-9296-4BF899A934EE}">
      <dgm:prSet/>
      <dgm:spPr/>
      <dgm:t>
        <a:bodyPr/>
        <a:lstStyle/>
        <a:p>
          <a:endParaRPr lang="en-US"/>
        </a:p>
      </dgm:t>
    </dgm:pt>
    <dgm:pt modelId="{A340A1FF-603E-E548-A828-13D5D6D0935E}" type="sibTrans" cxnId="{F6F8C871-1DBF-324C-9296-4BF899A934EE}">
      <dgm:prSet/>
      <dgm:spPr/>
      <dgm:t>
        <a:bodyPr/>
        <a:lstStyle/>
        <a:p>
          <a:endParaRPr lang="en-US"/>
        </a:p>
      </dgm:t>
    </dgm:pt>
    <dgm:pt modelId="{D2B6A533-D231-E643-82B0-96EABE92529C}">
      <dgm:prSet phldrT="[Text]"/>
      <dgm:spPr/>
      <dgm:t>
        <a:bodyPr/>
        <a:lstStyle/>
        <a:p>
          <a:r>
            <a:rPr lang="en-US" dirty="0" err="1" smtClean="0"/>
            <a:t>png</a:t>
          </a:r>
          <a:r>
            <a:rPr lang="en-US" dirty="0" smtClean="0"/>
            <a:t> file</a:t>
          </a:r>
          <a:endParaRPr lang="en-US" dirty="0"/>
        </a:p>
      </dgm:t>
    </dgm:pt>
    <dgm:pt modelId="{597911D1-B2EF-E549-8F8C-CA045698B0EB}" type="parTrans" cxnId="{C64EC791-9542-E744-8ECD-E1A80F6918B5}">
      <dgm:prSet/>
      <dgm:spPr/>
      <dgm:t>
        <a:bodyPr/>
        <a:lstStyle/>
        <a:p>
          <a:endParaRPr lang="en-US"/>
        </a:p>
      </dgm:t>
    </dgm:pt>
    <dgm:pt modelId="{FC4A8A5B-AA31-0044-9051-27335235E7A7}" type="sibTrans" cxnId="{C64EC791-9542-E744-8ECD-E1A80F6918B5}">
      <dgm:prSet/>
      <dgm:spPr/>
      <dgm:t>
        <a:bodyPr/>
        <a:lstStyle/>
        <a:p>
          <a:endParaRPr lang="en-US"/>
        </a:p>
      </dgm:t>
    </dgm:pt>
    <dgm:pt modelId="{A518CEE1-8453-814C-965C-C1C9C4D8B162}">
      <dgm:prSet phldrT="[Text]"/>
      <dgm:spPr/>
      <dgm:t>
        <a:bodyPr/>
        <a:lstStyle/>
        <a:p>
          <a:r>
            <a:rPr lang="en-US" dirty="0" smtClean="0"/>
            <a:t>Built-in</a:t>
          </a:r>
          <a:endParaRPr lang="en-US" dirty="0"/>
        </a:p>
      </dgm:t>
    </dgm:pt>
    <dgm:pt modelId="{9111ADB3-A29E-3740-892F-7AB316B41630}" type="parTrans" cxnId="{D85594AE-277E-0343-A648-37215E476569}">
      <dgm:prSet/>
      <dgm:spPr/>
      <dgm:t>
        <a:bodyPr/>
        <a:lstStyle/>
        <a:p>
          <a:endParaRPr lang="en-US"/>
        </a:p>
      </dgm:t>
    </dgm:pt>
    <dgm:pt modelId="{31B68E80-7368-F84C-AFD9-3A9EBF4554E6}" type="sibTrans" cxnId="{D85594AE-277E-0343-A648-37215E476569}">
      <dgm:prSet/>
      <dgm:spPr/>
      <dgm:t>
        <a:bodyPr/>
        <a:lstStyle/>
        <a:p>
          <a:endParaRPr lang="en-US"/>
        </a:p>
      </dgm:t>
    </dgm:pt>
    <dgm:pt modelId="{594376C5-12CC-2A4D-BFF6-C7371F9F8FFC}">
      <dgm:prSet phldrT="[Text]"/>
      <dgm:spPr/>
      <dgm:t>
        <a:bodyPr/>
        <a:lstStyle/>
        <a:p>
          <a:r>
            <a:rPr lang="en-US" dirty="0" err="1" smtClean="0"/>
            <a:t>RStudio</a:t>
          </a:r>
          <a:endParaRPr lang="en-US" dirty="0"/>
        </a:p>
      </dgm:t>
    </dgm:pt>
    <dgm:pt modelId="{17C460F3-049F-E646-8C1D-79714441A2FB}" type="parTrans" cxnId="{34E17B39-D291-EA4D-B661-8B247C2068A3}">
      <dgm:prSet/>
      <dgm:spPr/>
      <dgm:t>
        <a:bodyPr/>
        <a:lstStyle/>
        <a:p>
          <a:endParaRPr lang="en-US"/>
        </a:p>
      </dgm:t>
    </dgm:pt>
    <dgm:pt modelId="{BCDF354F-B20E-0845-850F-2AAD138C5144}" type="sibTrans" cxnId="{34E17B39-D291-EA4D-B661-8B247C2068A3}">
      <dgm:prSet/>
      <dgm:spPr/>
      <dgm:t>
        <a:bodyPr/>
        <a:lstStyle/>
        <a:p>
          <a:endParaRPr lang="en-US"/>
        </a:p>
      </dgm:t>
    </dgm:pt>
    <dgm:pt modelId="{6F1872F4-A030-4D64-A17C-72EA1ABBD62E}" type="pres">
      <dgm:prSet presAssocID="{CF9055CF-8DEB-4A02-949A-DE72B6AC5D37}" presName="Name0" presStyleCnt="0">
        <dgm:presLayoutVars>
          <dgm:dir/>
          <dgm:resizeHandles val="exact"/>
        </dgm:presLayoutVars>
      </dgm:prSet>
      <dgm:spPr/>
      <dgm:t>
        <a:bodyPr/>
        <a:lstStyle/>
        <a:p>
          <a:endParaRPr lang="en-US"/>
        </a:p>
      </dgm:t>
    </dgm:pt>
    <dgm:pt modelId="{98302F07-D6A9-46A5-9807-EBF6C9F5B2DD}" type="pres">
      <dgm:prSet presAssocID="{082E8A29-955A-4C7C-A174-3E9DCD4DC89B}" presName="node" presStyleLbl="node1" presStyleIdx="0" presStyleCnt="4">
        <dgm:presLayoutVars>
          <dgm:bulletEnabled val="1"/>
        </dgm:presLayoutVars>
      </dgm:prSet>
      <dgm:spPr/>
      <dgm:t>
        <a:bodyPr/>
        <a:lstStyle/>
        <a:p>
          <a:endParaRPr lang="en-US"/>
        </a:p>
      </dgm:t>
    </dgm:pt>
    <dgm:pt modelId="{6681DF6F-8E98-430C-9A87-14BEC6C3269E}" type="pres">
      <dgm:prSet presAssocID="{C2176686-D23E-48EB-9D1B-1A1B46236638}" presName="sibTrans" presStyleCnt="0"/>
      <dgm:spPr/>
    </dgm:pt>
    <dgm:pt modelId="{DAD9059A-916A-4916-A2A8-B42491568DD3}" type="pres">
      <dgm:prSet presAssocID="{B6E26FFC-9977-4BBC-BEC7-3D6B63754E52}" presName="node" presStyleLbl="node1" presStyleIdx="1" presStyleCnt="4">
        <dgm:presLayoutVars>
          <dgm:bulletEnabled val="1"/>
        </dgm:presLayoutVars>
      </dgm:prSet>
      <dgm:spPr/>
      <dgm:t>
        <a:bodyPr/>
        <a:lstStyle/>
        <a:p>
          <a:endParaRPr lang="en-US"/>
        </a:p>
      </dgm:t>
    </dgm:pt>
    <dgm:pt modelId="{39AEACD1-F8CF-4528-8379-DAA829B3790B}" type="pres">
      <dgm:prSet presAssocID="{48634C00-2335-4923-9072-EB7482323D9C}" presName="sibTrans" presStyleCnt="0"/>
      <dgm:spPr/>
    </dgm:pt>
    <dgm:pt modelId="{25A33852-3C4B-4406-8856-3A4D6201948C}" type="pres">
      <dgm:prSet presAssocID="{6D0E5D9F-7263-4526-A227-51301233F549}" presName="node" presStyleLbl="node1" presStyleIdx="2" presStyleCnt="4">
        <dgm:presLayoutVars>
          <dgm:bulletEnabled val="1"/>
        </dgm:presLayoutVars>
      </dgm:prSet>
      <dgm:spPr/>
      <dgm:t>
        <a:bodyPr/>
        <a:lstStyle/>
        <a:p>
          <a:endParaRPr lang="en-US"/>
        </a:p>
      </dgm:t>
    </dgm:pt>
    <dgm:pt modelId="{562EDDC3-60FD-463F-A6DB-A597D604B642}" type="pres">
      <dgm:prSet presAssocID="{DE289E29-1989-4D8E-8AA6-F030105B3F13}" presName="sibTrans" presStyleCnt="0"/>
      <dgm:spPr/>
    </dgm:pt>
    <dgm:pt modelId="{86146B22-5360-4D1B-AC91-3378F10134EE}" type="pres">
      <dgm:prSet presAssocID="{E5E95E82-EF79-43CA-AA86-43B0E1CBCD3F}" presName="node" presStyleLbl="node1" presStyleIdx="3" presStyleCnt="4">
        <dgm:presLayoutVars>
          <dgm:bulletEnabled val="1"/>
        </dgm:presLayoutVars>
      </dgm:prSet>
      <dgm:spPr/>
      <dgm:t>
        <a:bodyPr/>
        <a:lstStyle/>
        <a:p>
          <a:endParaRPr lang="en-US"/>
        </a:p>
      </dgm:t>
    </dgm:pt>
  </dgm:ptLst>
  <dgm:cxnLst>
    <dgm:cxn modelId="{1B8E71B0-2D3A-4AB0-8843-CFDACEDC3198}" srcId="{6D0E5D9F-7263-4526-A227-51301233F549}" destId="{F3256203-D9D1-492A-B801-68C1A32486F0}" srcOrd="0" destOrd="0" parTransId="{E9A20291-2E30-4C14-BB7D-DC095A20ECB6}" sibTransId="{6C9440D0-8847-40C0-98BC-2B5EA5745C3A}"/>
    <dgm:cxn modelId="{C8C462C6-33A3-4E8B-91FE-36DBE92F1C4A}" srcId="{CF9055CF-8DEB-4A02-949A-DE72B6AC5D37}" destId="{6D0E5D9F-7263-4526-A227-51301233F549}" srcOrd="2" destOrd="0" parTransId="{23416D07-25F8-426C-BC65-639E6BCF4D6D}" sibTransId="{DE289E29-1989-4D8E-8AA6-F030105B3F13}"/>
    <dgm:cxn modelId="{A76240AD-13F6-40C0-BD9B-102D5EC0AE51}" srcId="{CF9055CF-8DEB-4A02-949A-DE72B6AC5D37}" destId="{E5E95E82-EF79-43CA-AA86-43B0E1CBCD3F}" srcOrd="3" destOrd="0" parTransId="{FD76A3AE-1B6C-45A0-8E84-63160283749F}" sibTransId="{BF76010C-5523-4E13-B3E7-886DCE6AEBD4}"/>
    <dgm:cxn modelId="{FB8541C0-3895-4553-A4C7-34B81A3C4A0B}" srcId="{E5E95E82-EF79-43CA-AA86-43B0E1CBCD3F}" destId="{A81358E0-3DE7-41AD-A28C-ABB22548B1F6}" srcOrd="0" destOrd="0" parTransId="{262E0B94-6EA9-4797-B705-959D7B185F91}" sibTransId="{77756FBB-BF6C-4D78-803E-BCC851F1DA03}"/>
    <dgm:cxn modelId="{CC1A92EB-2672-4443-858D-BCA16F76F740}" type="presOf" srcId="{F3256203-D9D1-492A-B801-68C1A32486F0}" destId="{25A33852-3C4B-4406-8856-3A4D6201948C}" srcOrd="0" destOrd="1" presId="urn:microsoft.com/office/officeart/2005/8/layout/hList6"/>
    <dgm:cxn modelId="{2FA258D4-5B38-426D-B0D7-CD8F217A1137}" type="presOf" srcId="{E5E95E82-EF79-43CA-AA86-43B0E1CBCD3F}" destId="{86146B22-5360-4D1B-AC91-3378F10134EE}" srcOrd="0" destOrd="0" presId="urn:microsoft.com/office/officeart/2005/8/layout/hList6"/>
    <dgm:cxn modelId="{F4F3BD4C-7DE7-449F-8ECF-B43B2B86F2EB}" type="presOf" srcId="{CBCC21F5-552F-4D39-812E-6FCD4A366F58}" destId="{DAD9059A-916A-4916-A2A8-B42491568DD3}" srcOrd="0" destOrd="3" presId="urn:microsoft.com/office/officeart/2005/8/layout/hList6"/>
    <dgm:cxn modelId="{67A03D8F-F327-4A9F-ABBC-1EB67EFD1ECB}" srcId="{082E8A29-955A-4C7C-A174-3E9DCD4DC89B}" destId="{23A0DE4A-FE92-496E-B335-3433CEFB74E9}" srcOrd="0" destOrd="0" parTransId="{68935D38-FEDC-4CD3-8002-43CB3944BEAF}" sibTransId="{55DF926D-029A-4E18-95C4-77A5A37CAE40}"/>
    <dgm:cxn modelId="{ECB535CD-5106-41E2-A5E6-D382C3792033}" type="presOf" srcId="{357008B7-F3FD-489F-A410-81C9A9EFE4DA}" destId="{25A33852-3C4B-4406-8856-3A4D6201948C}" srcOrd="0" destOrd="2" presId="urn:microsoft.com/office/officeart/2005/8/layout/hList6"/>
    <dgm:cxn modelId="{BF75A94C-2126-154C-B23A-B800F7CEF433}" type="presOf" srcId="{26941930-7A0A-144E-A949-FAE5D5D52480}" destId="{DAD9059A-916A-4916-A2A8-B42491568DD3}" srcOrd="0" destOrd="1" presId="urn:microsoft.com/office/officeart/2005/8/layout/hList6"/>
    <dgm:cxn modelId="{A3F9C1E8-0B99-8149-ADD8-CFC28D500CF8}" type="presOf" srcId="{D2B6A533-D231-E643-82B0-96EABE92529C}" destId="{25A33852-3C4B-4406-8856-3A4D6201948C}" srcOrd="0" destOrd="3" presId="urn:microsoft.com/office/officeart/2005/8/layout/hList6"/>
    <dgm:cxn modelId="{2986897A-7787-444F-B6C8-41F3823EF3C1}" srcId="{CF9055CF-8DEB-4A02-949A-DE72B6AC5D37}" destId="{082E8A29-955A-4C7C-A174-3E9DCD4DC89B}" srcOrd="0" destOrd="0" parTransId="{BA7938E6-8DFA-40B7-B4C4-EACC6D85FC31}" sibTransId="{C2176686-D23E-48EB-9D1B-1A1B46236638}"/>
    <dgm:cxn modelId="{5351B217-259B-4E6A-85F5-2E408BEB0764}" type="presOf" srcId="{082E8A29-955A-4C7C-A174-3E9DCD4DC89B}" destId="{98302F07-D6A9-46A5-9807-EBF6C9F5B2DD}" srcOrd="0" destOrd="0" presId="urn:microsoft.com/office/officeart/2005/8/layout/hList6"/>
    <dgm:cxn modelId="{576DC13B-3BF0-5447-9CF4-6E23B48E1B3E}" type="presOf" srcId="{A518CEE1-8453-814C-965C-C1C9C4D8B162}" destId="{98302F07-D6A9-46A5-9807-EBF6C9F5B2DD}" srcOrd="0" destOrd="2" presId="urn:microsoft.com/office/officeart/2005/8/layout/hList6"/>
    <dgm:cxn modelId="{0676BA07-1135-49D0-993A-27A9F99FC0CD}" type="presOf" srcId="{B6E26FFC-9977-4BBC-BEC7-3D6B63754E52}" destId="{DAD9059A-916A-4916-A2A8-B42491568DD3}" srcOrd="0" destOrd="0" presId="urn:microsoft.com/office/officeart/2005/8/layout/hList6"/>
    <dgm:cxn modelId="{DC53BA63-76BA-413A-ACCE-B7609C3FDC8E}" type="presOf" srcId="{A81358E0-3DE7-41AD-A28C-ABB22548B1F6}" destId="{86146B22-5360-4D1B-AC91-3378F10134EE}" srcOrd="0" destOrd="1" presId="urn:microsoft.com/office/officeart/2005/8/layout/hList6"/>
    <dgm:cxn modelId="{C06DA1C3-D38F-43B1-B24E-E80592CC29EC}" type="presOf" srcId="{23A0DE4A-FE92-496E-B335-3433CEFB74E9}" destId="{98302F07-D6A9-46A5-9807-EBF6C9F5B2DD}" srcOrd="0" destOrd="1" presId="urn:microsoft.com/office/officeart/2005/8/layout/hList6"/>
    <dgm:cxn modelId="{24179AE2-AA7E-4702-A358-E95F80152CCA}" type="presOf" srcId="{CF9055CF-8DEB-4A02-949A-DE72B6AC5D37}" destId="{6F1872F4-A030-4D64-A17C-72EA1ABBD62E}" srcOrd="0" destOrd="0" presId="urn:microsoft.com/office/officeart/2005/8/layout/hList6"/>
    <dgm:cxn modelId="{C64EC791-9542-E744-8ECD-E1A80F6918B5}" srcId="{6D0E5D9F-7263-4526-A227-51301233F549}" destId="{D2B6A533-D231-E643-82B0-96EABE92529C}" srcOrd="2" destOrd="0" parTransId="{597911D1-B2EF-E549-8F8C-CA045698B0EB}" sibTransId="{FC4A8A5B-AA31-0044-9051-27335235E7A7}"/>
    <dgm:cxn modelId="{17E73148-9C08-4999-B21E-F3C5A0E3FC0C}" srcId="{CF9055CF-8DEB-4A02-949A-DE72B6AC5D37}" destId="{B6E26FFC-9977-4BBC-BEC7-3D6B63754E52}" srcOrd="1" destOrd="0" parTransId="{5CEFBD89-2F4F-4B51-A98A-0F3C86494166}" sibTransId="{48634C00-2335-4923-9072-EB7482323D9C}"/>
    <dgm:cxn modelId="{F6F8C871-1DBF-324C-9296-4BF899A934EE}" srcId="{B6E26FFC-9977-4BBC-BEC7-3D6B63754E52}" destId="{26941930-7A0A-144E-A949-FAE5D5D52480}" srcOrd="0" destOrd="0" parTransId="{6D666C30-A30A-AB42-88D9-914B9FC335DF}" sibTransId="{A340A1FF-603E-E548-A828-13D5D6D0935E}"/>
    <dgm:cxn modelId="{0267A0D2-5EF0-914A-BFFD-E1B18A567606}" type="presOf" srcId="{594376C5-12CC-2A4D-BFF6-C7371F9F8FFC}" destId="{DAD9059A-916A-4916-A2A8-B42491568DD3}" srcOrd="0" destOrd="2" presId="urn:microsoft.com/office/officeart/2005/8/layout/hList6"/>
    <dgm:cxn modelId="{8910F93B-7180-4A52-9856-879D102D33F8}" srcId="{6D0E5D9F-7263-4526-A227-51301233F549}" destId="{357008B7-F3FD-489F-A410-81C9A9EFE4DA}" srcOrd="1" destOrd="0" parTransId="{ED5EFE54-4C6D-4A88-939B-CE66C6668425}" sibTransId="{87BC108C-4915-4A4B-8565-E4BD28BA3C35}"/>
    <dgm:cxn modelId="{3C41F2E0-4620-40B4-9857-68872B278EFB}" srcId="{B6E26FFC-9977-4BBC-BEC7-3D6B63754E52}" destId="{CBCC21F5-552F-4D39-812E-6FCD4A366F58}" srcOrd="2" destOrd="0" parTransId="{4A973A1C-85F1-4969-A536-D29940229E2C}" sibTransId="{3640B940-6901-481F-ADF7-6B77DEEED764}"/>
    <dgm:cxn modelId="{34E17B39-D291-EA4D-B661-8B247C2068A3}" srcId="{B6E26FFC-9977-4BBC-BEC7-3D6B63754E52}" destId="{594376C5-12CC-2A4D-BFF6-C7371F9F8FFC}" srcOrd="1" destOrd="0" parTransId="{17C460F3-049F-E646-8C1D-79714441A2FB}" sibTransId="{BCDF354F-B20E-0845-850F-2AAD138C5144}"/>
    <dgm:cxn modelId="{77BD0D2D-7C4E-49B3-9A72-0FD33F32D294}" type="presOf" srcId="{6D0E5D9F-7263-4526-A227-51301233F549}" destId="{25A33852-3C4B-4406-8856-3A4D6201948C}" srcOrd="0" destOrd="0" presId="urn:microsoft.com/office/officeart/2005/8/layout/hList6"/>
    <dgm:cxn modelId="{D85594AE-277E-0343-A648-37215E476569}" srcId="{082E8A29-955A-4C7C-A174-3E9DCD4DC89B}" destId="{A518CEE1-8453-814C-965C-C1C9C4D8B162}" srcOrd="1" destOrd="0" parTransId="{9111ADB3-A29E-3740-892F-7AB316B41630}" sibTransId="{31B68E80-7368-F84C-AFD9-3A9EBF4554E6}"/>
    <dgm:cxn modelId="{D4055BC1-25B1-4CD1-BF08-20C154FADF73}" type="presParOf" srcId="{6F1872F4-A030-4D64-A17C-72EA1ABBD62E}" destId="{98302F07-D6A9-46A5-9807-EBF6C9F5B2DD}" srcOrd="0" destOrd="0" presId="urn:microsoft.com/office/officeart/2005/8/layout/hList6"/>
    <dgm:cxn modelId="{584E2F3E-994B-49B2-AD46-0E8D6E4A468B}" type="presParOf" srcId="{6F1872F4-A030-4D64-A17C-72EA1ABBD62E}" destId="{6681DF6F-8E98-430C-9A87-14BEC6C3269E}" srcOrd="1" destOrd="0" presId="urn:microsoft.com/office/officeart/2005/8/layout/hList6"/>
    <dgm:cxn modelId="{FD54A181-98DF-439C-9CA4-93CD1333DEC4}" type="presParOf" srcId="{6F1872F4-A030-4D64-A17C-72EA1ABBD62E}" destId="{DAD9059A-916A-4916-A2A8-B42491568DD3}" srcOrd="2" destOrd="0" presId="urn:microsoft.com/office/officeart/2005/8/layout/hList6"/>
    <dgm:cxn modelId="{B910F504-589D-4168-B820-FECB0EF26955}" type="presParOf" srcId="{6F1872F4-A030-4D64-A17C-72EA1ABBD62E}" destId="{39AEACD1-F8CF-4528-8379-DAA829B3790B}" srcOrd="3" destOrd="0" presId="urn:microsoft.com/office/officeart/2005/8/layout/hList6"/>
    <dgm:cxn modelId="{AEDC4C6E-DC7C-4364-8563-E748313EFA17}" type="presParOf" srcId="{6F1872F4-A030-4D64-A17C-72EA1ABBD62E}" destId="{25A33852-3C4B-4406-8856-3A4D6201948C}" srcOrd="4" destOrd="0" presId="urn:microsoft.com/office/officeart/2005/8/layout/hList6"/>
    <dgm:cxn modelId="{CBF7D188-2B16-4153-AEAE-C484C833188A}" type="presParOf" srcId="{6F1872F4-A030-4D64-A17C-72EA1ABBD62E}" destId="{562EDDC3-60FD-463F-A6DB-A597D604B642}" srcOrd="5" destOrd="0" presId="urn:microsoft.com/office/officeart/2005/8/layout/hList6"/>
    <dgm:cxn modelId="{A7220034-7FD2-4082-91F9-5EDDE0F524D0}" type="presParOf" srcId="{6F1872F4-A030-4D64-A17C-72EA1ABBD62E}" destId="{86146B22-5360-4D1B-AC91-3378F10134EE}" srcOrd="6" destOrd="0" presId="urn:microsoft.com/office/officeart/2005/8/layout/h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302F07-D6A9-46A5-9807-EBF6C9F5B2DD}">
      <dsp:nvSpPr>
        <dsp:cNvPr id="0" name=""/>
        <dsp:cNvSpPr/>
      </dsp:nvSpPr>
      <dsp:spPr>
        <a:xfrm rot="16200000">
          <a:off x="-851716"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0" tIns="0" rIns="201385" bIns="0" numCol="1" spcCol="1270" anchor="t" anchorCtr="0">
          <a:noAutofit/>
        </a:bodyPr>
        <a:lstStyle/>
        <a:p>
          <a:pPr lvl="0" algn="l" defTabSz="1422400">
            <a:lnSpc>
              <a:spcPct val="90000"/>
            </a:lnSpc>
            <a:spcBef>
              <a:spcPct val="0"/>
            </a:spcBef>
            <a:spcAft>
              <a:spcPct val="35000"/>
            </a:spcAft>
          </a:pPr>
          <a:r>
            <a:rPr lang="en-US" sz="3200" kern="1200" dirty="0" smtClean="0"/>
            <a:t>R Code</a:t>
          </a:r>
          <a:endParaRPr lang="en-US" sz="3200" kern="1200" dirty="0"/>
        </a:p>
        <a:p>
          <a:pPr marL="228600" lvl="1" indent="-228600" algn="l" defTabSz="1111250">
            <a:lnSpc>
              <a:spcPct val="90000"/>
            </a:lnSpc>
            <a:spcBef>
              <a:spcPct val="0"/>
            </a:spcBef>
            <a:spcAft>
              <a:spcPct val="15000"/>
            </a:spcAft>
            <a:buChar char="•"/>
          </a:pPr>
          <a:r>
            <a:rPr lang="en-US" sz="2500" kern="1200" dirty="0" err="1" smtClean="0"/>
            <a:t>jupyter</a:t>
          </a:r>
          <a:r>
            <a:rPr lang="en-US" sz="2500" kern="1200" dirty="0" smtClean="0"/>
            <a:t> notebooks</a:t>
          </a:r>
          <a:endParaRPr lang="en-US" sz="2500" kern="1200" dirty="0"/>
        </a:p>
        <a:p>
          <a:pPr marL="228600" lvl="1" indent="-228600" algn="l" defTabSz="1111250">
            <a:lnSpc>
              <a:spcPct val="90000"/>
            </a:lnSpc>
            <a:spcBef>
              <a:spcPct val="0"/>
            </a:spcBef>
            <a:spcAft>
              <a:spcPct val="15000"/>
            </a:spcAft>
            <a:buChar char="•"/>
          </a:pPr>
          <a:r>
            <a:rPr lang="en-US" sz="2500" kern="1200" dirty="0" smtClean="0"/>
            <a:t>Built-in</a:t>
          </a:r>
          <a:endParaRPr lang="en-US" sz="2500" kern="1200" dirty="0"/>
        </a:p>
      </dsp:txBody>
      <dsp:txXfrm rot="5400000">
        <a:off x="2322" y="797242"/>
        <a:ext cx="2278137" cy="2391727"/>
      </dsp:txXfrm>
    </dsp:sp>
    <dsp:sp modelId="{DAD9059A-916A-4916-A2A8-B42491568DD3}">
      <dsp:nvSpPr>
        <dsp:cNvPr id="0" name=""/>
        <dsp:cNvSpPr/>
      </dsp:nvSpPr>
      <dsp:spPr>
        <a:xfrm rot="16200000">
          <a:off x="1597281"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0" tIns="0" rIns="201385" bIns="0" numCol="1" spcCol="1270" anchor="t" anchorCtr="0">
          <a:noAutofit/>
        </a:bodyPr>
        <a:lstStyle/>
        <a:p>
          <a:pPr lvl="0" algn="l" defTabSz="1422400">
            <a:lnSpc>
              <a:spcPct val="90000"/>
            </a:lnSpc>
            <a:spcBef>
              <a:spcPct val="0"/>
            </a:spcBef>
            <a:spcAft>
              <a:spcPct val="35000"/>
            </a:spcAft>
          </a:pPr>
          <a:r>
            <a:rPr lang="en-US" sz="3200" kern="1200" dirty="0" smtClean="0"/>
            <a:t>Copy-Paste</a:t>
          </a:r>
          <a:endParaRPr lang="en-US" sz="3200" kern="1200" dirty="0"/>
        </a:p>
        <a:p>
          <a:pPr marL="228600" lvl="1" indent="-228600" algn="l" defTabSz="1111250">
            <a:lnSpc>
              <a:spcPct val="90000"/>
            </a:lnSpc>
            <a:spcBef>
              <a:spcPct val="0"/>
            </a:spcBef>
            <a:spcAft>
              <a:spcPct val="15000"/>
            </a:spcAft>
            <a:buChar char="•"/>
          </a:pPr>
          <a:r>
            <a:rPr lang="en-US" sz="2500" kern="1200" dirty="0" smtClean="0"/>
            <a:t>Snippets</a:t>
          </a:r>
          <a:endParaRPr lang="en-US" sz="2500" kern="1200" dirty="0"/>
        </a:p>
        <a:p>
          <a:pPr marL="228600" lvl="1" indent="-228600" algn="l" defTabSz="1111250">
            <a:lnSpc>
              <a:spcPct val="90000"/>
            </a:lnSpc>
            <a:spcBef>
              <a:spcPct val="0"/>
            </a:spcBef>
            <a:spcAft>
              <a:spcPct val="15000"/>
            </a:spcAft>
            <a:buChar char="•"/>
          </a:pPr>
          <a:r>
            <a:rPr lang="en-US" sz="2500" kern="1200" dirty="0" err="1" smtClean="0"/>
            <a:t>RStudio</a:t>
          </a:r>
          <a:endParaRPr lang="en-US" sz="2500" kern="1200" dirty="0"/>
        </a:p>
        <a:p>
          <a:pPr marL="228600" lvl="1" indent="-228600" algn="l" defTabSz="1111250">
            <a:lnSpc>
              <a:spcPct val="90000"/>
            </a:lnSpc>
            <a:spcBef>
              <a:spcPct val="0"/>
            </a:spcBef>
            <a:spcAft>
              <a:spcPct val="15000"/>
            </a:spcAft>
            <a:buChar char="•"/>
          </a:pPr>
          <a:r>
            <a:rPr lang="en-US" sz="2500" kern="1200" dirty="0" smtClean="0"/>
            <a:t>Click “Run”</a:t>
          </a:r>
          <a:endParaRPr lang="en-US" sz="2500" kern="1200" dirty="0"/>
        </a:p>
      </dsp:txBody>
      <dsp:txXfrm rot="5400000">
        <a:off x="2451319" y="797242"/>
        <a:ext cx="2278137" cy="2391727"/>
      </dsp:txXfrm>
    </dsp:sp>
    <dsp:sp modelId="{25A33852-3C4B-4406-8856-3A4D6201948C}">
      <dsp:nvSpPr>
        <dsp:cNvPr id="0" name=""/>
        <dsp:cNvSpPr/>
      </dsp:nvSpPr>
      <dsp:spPr>
        <a:xfrm rot="16200000">
          <a:off x="4046280"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0" tIns="0" rIns="201385" bIns="0" numCol="1" spcCol="1270" anchor="t" anchorCtr="0">
          <a:noAutofit/>
        </a:bodyPr>
        <a:lstStyle/>
        <a:p>
          <a:pPr lvl="0" algn="l" defTabSz="1422400">
            <a:lnSpc>
              <a:spcPct val="90000"/>
            </a:lnSpc>
            <a:spcBef>
              <a:spcPct val="0"/>
            </a:spcBef>
            <a:spcAft>
              <a:spcPct val="35000"/>
            </a:spcAft>
          </a:pPr>
          <a:r>
            <a:rPr lang="en-US" sz="3200" kern="1200" dirty="0" smtClean="0"/>
            <a:t>Save Image</a:t>
          </a:r>
          <a:endParaRPr lang="en-US" sz="3200" kern="1200" dirty="0"/>
        </a:p>
        <a:p>
          <a:pPr marL="228600" lvl="1" indent="-228600" algn="l" defTabSz="1111250">
            <a:lnSpc>
              <a:spcPct val="90000"/>
            </a:lnSpc>
            <a:spcBef>
              <a:spcPct val="0"/>
            </a:spcBef>
            <a:spcAft>
              <a:spcPct val="15000"/>
            </a:spcAft>
            <a:buChar char="•"/>
          </a:pPr>
          <a:r>
            <a:rPr lang="en-US" sz="2500" kern="1200" dirty="0" smtClean="0"/>
            <a:t>Image plots</a:t>
          </a:r>
          <a:endParaRPr lang="en-US" sz="2500" kern="1200" dirty="0"/>
        </a:p>
        <a:p>
          <a:pPr marL="228600" lvl="1" indent="-228600" algn="l" defTabSz="1111250">
            <a:lnSpc>
              <a:spcPct val="90000"/>
            </a:lnSpc>
            <a:spcBef>
              <a:spcPct val="0"/>
            </a:spcBef>
            <a:spcAft>
              <a:spcPct val="15000"/>
            </a:spcAft>
            <a:buChar char="•"/>
          </a:pPr>
          <a:r>
            <a:rPr lang="en-US" sz="2500" kern="1200" dirty="0" smtClean="0"/>
            <a:t>Drag to desktop</a:t>
          </a:r>
          <a:endParaRPr lang="en-US" sz="2500" kern="1200" dirty="0"/>
        </a:p>
        <a:p>
          <a:pPr marL="228600" lvl="1" indent="-228600" algn="l" defTabSz="1111250">
            <a:lnSpc>
              <a:spcPct val="90000"/>
            </a:lnSpc>
            <a:spcBef>
              <a:spcPct val="0"/>
            </a:spcBef>
            <a:spcAft>
              <a:spcPct val="15000"/>
            </a:spcAft>
            <a:buChar char="•"/>
          </a:pPr>
          <a:r>
            <a:rPr lang="en-US" sz="2500" kern="1200" dirty="0" err="1" smtClean="0"/>
            <a:t>png</a:t>
          </a:r>
          <a:r>
            <a:rPr lang="en-US" sz="2500" kern="1200" dirty="0" smtClean="0"/>
            <a:t> file</a:t>
          </a:r>
          <a:endParaRPr lang="en-US" sz="2500" kern="1200" dirty="0"/>
        </a:p>
      </dsp:txBody>
      <dsp:txXfrm rot="5400000">
        <a:off x="4900318" y="797242"/>
        <a:ext cx="2278137" cy="2391727"/>
      </dsp:txXfrm>
    </dsp:sp>
    <dsp:sp modelId="{86146B22-5360-4D1B-AC91-3378F10134EE}">
      <dsp:nvSpPr>
        <dsp:cNvPr id="0" name=""/>
        <dsp:cNvSpPr/>
      </dsp:nvSpPr>
      <dsp:spPr>
        <a:xfrm rot="16200000">
          <a:off x="6495278"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203200" tIns="0" rIns="201385" bIns="0" numCol="1" spcCol="1270" anchor="t" anchorCtr="0">
          <a:noAutofit/>
        </a:bodyPr>
        <a:lstStyle/>
        <a:p>
          <a:pPr lvl="0" algn="l" defTabSz="1422400">
            <a:lnSpc>
              <a:spcPct val="90000"/>
            </a:lnSpc>
            <a:spcBef>
              <a:spcPct val="0"/>
            </a:spcBef>
            <a:spcAft>
              <a:spcPct val="35000"/>
            </a:spcAft>
          </a:pPr>
          <a:r>
            <a:rPr lang="en-US" sz="3200" kern="1200" dirty="0" smtClean="0"/>
            <a:t>Discuss</a:t>
          </a:r>
          <a:endParaRPr lang="en-US" sz="3200" kern="1200" dirty="0"/>
        </a:p>
        <a:p>
          <a:pPr marL="228600" lvl="1" indent="-228600" algn="l" defTabSz="1111250">
            <a:lnSpc>
              <a:spcPct val="90000"/>
            </a:lnSpc>
            <a:spcBef>
              <a:spcPct val="0"/>
            </a:spcBef>
            <a:spcAft>
              <a:spcPct val="15000"/>
            </a:spcAft>
            <a:buChar char="•"/>
          </a:pPr>
          <a:r>
            <a:rPr lang="en-US" sz="2500" kern="1200" dirty="0" smtClean="0"/>
            <a:t>More time for discussion in class</a:t>
          </a:r>
          <a:endParaRPr lang="en-US" sz="2500" kern="1200" dirty="0"/>
        </a:p>
      </dsp:txBody>
      <dsp:txXfrm rot="5400000">
        <a:off x="7349316" y="797242"/>
        <a:ext cx="2278137" cy="2391727"/>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10/29/17</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jp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10/29/17</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Statistics is about</a:t>
            </a:r>
            <a:r>
              <a:rPr lang="en-US" baseline="0" dirty="0" smtClean="0"/>
              <a:t> informing our world with data. It starts with data, ends with data. How we communicate starts with understanding the nature of data; and this is done primarily through visualization.</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1</a:t>
            </a:fld>
            <a:endParaRPr lang="uk-UA"/>
          </a:p>
        </p:txBody>
      </p:sp>
    </p:spTree>
    <p:extLst>
      <p:ext uri="{BB962C8B-B14F-4D97-AF65-F5344CB8AC3E}">
        <p14:creationId xmlns:p14="http://schemas.microsoft.com/office/powerpoint/2010/main" val="7876071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an introductory</a:t>
            </a:r>
            <a:r>
              <a:rPr lang="en-US" baseline="0" dirty="0" smtClean="0"/>
              <a:t> course, it is useful if we present students with a wide variety of data - from various industries and interests. Thanks to the efforts of many, there is a growing movement to make data open to the public and free to use.</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2</a:t>
            </a:fld>
            <a:endParaRPr lang="uk-UA"/>
          </a:p>
        </p:txBody>
      </p:sp>
    </p:spTree>
    <p:extLst>
      <p:ext uri="{BB962C8B-B14F-4D97-AF65-F5344CB8AC3E}">
        <p14:creationId xmlns:p14="http://schemas.microsoft.com/office/powerpoint/2010/main" val="1960624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academic settings, it</a:t>
            </a:r>
            <a:r>
              <a:rPr lang="en-US" baseline="0" dirty="0" smtClean="0"/>
              <a:t> is our job as educators not only to teach the subject, but also to give students an opportunity to work with tools that are used in "the real world". These are just a few reasons to incorporate R into an introductory statistics course.</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3</a:t>
            </a:fld>
            <a:endParaRPr lang="uk-UA"/>
          </a:p>
        </p:txBody>
      </p:sp>
    </p:spTree>
    <p:extLst>
      <p:ext uri="{BB962C8B-B14F-4D97-AF65-F5344CB8AC3E}">
        <p14:creationId xmlns:p14="http://schemas.microsoft.com/office/powerpoint/2010/main" val="1178005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(press play)</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4</a:t>
            </a:fld>
            <a:endParaRPr lang="uk-UA"/>
          </a:p>
        </p:txBody>
      </p:sp>
    </p:spTree>
    <p:extLst>
      <p:ext uri="{BB962C8B-B14F-4D97-AF65-F5344CB8AC3E}">
        <p14:creationId xmlns:p14="http://schemas.microsoft.com/office/powerpoint/2010/main" val="19046416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the purpose of these four data sets? Answers may vary, but certainly to illustrate that not all bivariate</a:t>
            </a:r>
            <a:r>
              <a:rPr lang="en-US" baseline="0" dirty="0" smtClean="0"/>
              <a:t> data can be linearly modeled, despite a high correlation</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5</a:t>
            </a:fld>
            <a:endParaRPr lang="uk-UA"/>
          </a:p>
        </p:txBody>
      </p:sp>
    </p:spTree>
    <p:extLst>
      <p:ext uri="{BB962C8B-B14F-4D97-AF65-F5344CB8AC3E}">
        <p14:creationId xmlns:p14="http://schemas.microsoft.com/office/powerpoint/2010/main" val="15070511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can't</a:t>
            </a:r>
            <a:r>
              <a:rPr lang="en-US" baseline="0" dirty="0" smtClean="0"/>
              <a:t> simply rely on statistics calculations; what we do with data needs to be justified, explained, and assumptions matter!</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6</a:t>
            </a:fld>
            <a:endParaRPr lang="uk-UA"/>
          </a:p>
        </p:txBody>
      </p:sp>
    </p:spTree>
    <p:extLst>
      <p:ext uri="{BB962C8B-B14F-4D97-AF65-F5344CB8AC3E}">
        <p14:creationId xmlns:p14="http://schemas.microsoft.com/office/powerpoint/2010/main" val="1765296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Details of where</a:t>
            </a:r>
            <a:r>
              <a:rPr lang="en-US" baseline="0" dirty="0" smtClean="0"/>
              <a:t> to find these things is at the end of the presentation. But this gives us a way to share with colleagues and students.</a:t>
            </a:r>
            <a:endParaRPr lang="en-US" dirty="0" smtClean="0"/>
          </a:p>
          <a:p>
            <a:r>
              <a:rPr lang="en-US" dirty="0" smtClean="0"/>
              <a:t>Snippets: https://</a:t>
            </a:r>
            <a:r>
              <a:rPr lang="en-US" dirty="0" err="1" smtClean="0"/>
              <a:t>rdrr.io</a:t>
            </a:r>
            <a:r>
              <a:rPr lang="en-US" dirty="0" smtClean="0"/>
              <a:t>/snippets/</a:t>
            </a:r>
          </a:p>
          <a:p>
            <a:r>
              <a:rPr lang="en-US" dirty="0" err="1" smtClean="0"/>
              <a:t>jupyter</a:t>
            </a:r>
            <a:r>
              <a:rPr lang="en-US" baseline="0" dirty="0" smtClean="0"/>
              <a:t> notebooks: https://</a:t>
            </a:r>
            <a:r>
              <a:rPr lang="en-US" baseline="0" dirty="0" err="1" smtClean="0"/>
              <a:t>rnotebook.io</a:t>
            </a:r>
            <a:r>
              <a:rPr lang="en-US" baseline="0" dirty="0" smtClean="0"/>
              <a:t>/anon/77500e35422c9834/notebooks/</a:t>
            </a:r>
            <a:r>
              <a:rPr lang="en-US" baseline="0" dirty="0" err="1" smtClean="0"/>
              <a:t>datasauRus_dozen_plots.ipynb</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8</a:t>
            </a:fld>
            <a:endParaRPr lang="uk-UA"/>
          </a:p>
        </p:txBody>
      </p:sp>
    </p:spTree>
    <p:extLst>
      <p:ext uri="{BB962C8B-B14F-4D97-AF65-F5344CB8AC3E}">
        <p14:creationId xmlns:p14="http://schemas.microsoft.com/office/powerpoint/2010/main" val="399679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datasauRus</a:t>
            </a:r>
            <a:r>
              <a:rPr lang="en-US" dirty="0" smtClean="0"/>
              <a:t> dozen actually consists of a baker's dozen (13) complete data sets that are highly recommended for fun.</a:t>
            </a:r>
            <a:r>
              <a:rPr lang="en-US" baseline="0" dirty="0" smtClean="0"/>
              <a:t> They also contain some interesting features.</a:t>
            </a:r>
            <a:endParaRPr lang="en-US" dirty="0"/>
          </a:p>
        </p:txBody>
      </p:sp>
      <p:sp>
        <p:nvSpPr>
          <p:cNvPr id="4" name="Slide Number Placeholder 3"/>
          <p:cNvSpPr>
            <a:spLocks noGrp="1"/>
          </p:cNvSpPr>
          <p:nvPr>
            <p:ph type="sldNum" sz="quarter" idx="10"/>
          </p:nvPr>
        </p:nvSpPr>
        <p:spPr/>
        <p:txBody>
          <a:bodyPr/>
          <a:lstStyle/>
          <a:p>
            <a:fld id="{DED491D0-8E1B-49C7-849B-A28568D94497}" type="slidenum">
              <a:rPr lang="uk-UA" smtClean="0"/>
              <a:t>9</a:t>
            </a:fld>
            <a:endParaRPr lang="uk-UA"/>
          </a:p>
        </p:txBody>
      </p:sp>
    </p:spTree>
    <p:extLst>
      <p:ext uri="{BB962C8B-B14F-4D97-AF65-F5344CB8AC3E}">
        <p14:creationId xmlns:p14="http://schemas.microsoft.com/office/powerpoint/2010/main" val="963039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smtClean="0"/>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10/29/17</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10/29/17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smtClean="0"/>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10/29/17</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10/29/17</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smtClean="0"/>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10/29/17</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10/29/17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10/29/17</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10/29/17</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10/29/17</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10/29/17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smtClean="0"/>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a:p>
        </p:txBody>
      </p:sp>
      <p:sp>
        <p:nvSpPr>
          <p:cNvPr id="5" name="Date Placeholder 4"/>
          <p:cNvSpPr>
            <a:spLocks noGrp="1"/>
          </p:cNvSpPr>
          <p:nvPr>
            <p:ph type="dt" sz="half" idx="10"/>
          </p:nvPr>
        </p:nvSpPr>
        <p:spPr/>
        <p:txBody>
          <a:bodyPr/>
          <a:lstStyle/>
          <a:p>
            <a:fld id="{2CCFE9AC-F15C-4FA0-A6F1-298829FA691D}" type="datetimeFigureOut">
              <a:rPr lang="en-US"/>
              <a:t>10/29/17</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smtClean="0"/>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10/29/17</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rdrr.io/snippets/" TargetMode="External"/><Relationship Id="rId4" Type="http://schemas.openxmlformats.org/officeDocument/2006/relationships/hyperlink" Target="https://stat.ethz.ch/R-manual/R-devel/library/datasets/html/00Index.html" TargetMode="External"/><Relationship Id="rId5" Type="http://schemas.openxmlformats.org/officeDocument/2006/relationships/hyperlink" Target="http://cran.utstat.utoronto.ca/" TargetMode="External"/><Relationship Id="rId6" Type="http://schemas.openxmlformats.org/officeDocument/2006/relationships/hyperlink" Target="https://www.rstudio.com/products/rstudio/download/" TargetMode="External"/><Relationship Id="rId7" Type="http://schemas.openxmlformats.org/officeDocument/2006/relationships/hyperlink" Target="https://www.datacamp.com/courses/free-introduction-to-r" TargetMode="External"/><Relationship Id="rId8" Type="http://schemas.openxmlformats.org/officeDocument/2006/relationships/hyperlink" Target="https://www.datacamp.com/groups/education" TargetMode="External"/><Relationship Id="rId1" Type="http://schemas.openxmlformats.org/officeDocument/2006/relationships/slideLayout" Target="../slideLayouts/slideLayout4.xml"/><Relationship Id="rId2" Type="http://schemas.openxmlformats.org/officeDocument/2006/relationships/hyperlink" Target="https://rnotebook.io/anon/77500e35422c9834/notebooks/datasauRus_dozen_plots.ipyn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blog.okfn.org/2013/10/03/defining-open-data/" TargetMode="External"/><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notesSlide" Target="../notesSlides/notesSlide4.xml"/><Relationship Id="rId5" Type="http://schemas.openxmlformats.org/officeDocument/2006/relationships/image" Target="../media/image6.png"/><Relationship Id="rId1" Type="http://schemas.microsoft.com/office/2007/relationships/media" Target="../media/media1.mp4"/><Relationship Id="rId2" Type="http://schemas.openxmlformats.org/officeDocument/2006/relationships/video" Target="../media/media1.mp4"/></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Visualize This!</a:t>
            </a:r>
            <a:endParaRPr lang="en-US" dirty="0"/>
          </a:p>
        </p:txBody>
      </p:sp>
      <p:sp>
        <p:nvSpPr>
          <p:cNvPr id="3" name="Subtitle 2"/>
          <p:cNvSpPr>
            <a:spLocks noGrp="1"/>
          </p:cNvSpPr>
          <p:nvPr>
            <p:ph type="subTitle" idx="1"/>
          </p:nvPr>
        </p:nvSpPr>
        <p:spPr/>
        <p:txBody>
          <a:bodyPr/>
          <a:lstStyle/>
          <a:p>
            <a:r>
              <a:rPr lang="en-US" dirty="0" smtClean="0"/>
              <a:t>Using R in Introductory Statistics Courses</a:t>
            </a:r>
            <a:endParaRPr lang="en-US" dirty="0"/>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 Code Blocks – </a:t>
            </a:r>
            <a:r>
              <a:rPr lang="en-US" dirty="0" err="1" smtClean="0"/>
              <a:t>Anscombe</a:t>
            </a:r>
            <a:r>
              <a:rPr lang="en-US" dirty="0" smtClean="0"/>
              <a:t> Data</a:t>
            </a:r>
            <a:endParaRPr lang="en-US" dirty="0"/>
          </a:p>
        </p:txBody>
      </p:sp>
      <p:sp>
        <p:nvSpPr>
          <p:cNvPr id="3" name="TextBox 2"/>
          <p:cNvSpPr txBox="1"/>
          <p:nvPr/>
        </p:nvSpPr>
        <p:spPr>
          <a:xfrm>
            <a:off x="342009" y="2078182"/>
            <a:ext cx="7234448" cy="3970318"/>
          </a:xfrm>
          <a:prstGeom prst="rect">
            <a:avLst/>
          </a:prstGeom>
          <a:noFill/>
        </p:spPr>
        <p:txBody>
          <a:bodyPr wrap="square" rtlCol="0">
            <a:spAutoFit/>
          </a:bodyPr>
          <a:lstStyle/>
          <a:p>
            <a:r>
              <a:rPr lang="en-US" dirty="0" smtClean="0"/>
              <a:t># The following will produce the 4 plots which </a:t>
            </a:r>
          </a:p>
          <a:p>
            <a:r>
              <a:rPr lang="en-US" dirty="0" smtClean="0"/>
              <a:t># can be exported in a single image file</a:t>
            </a:r>
          </a:p>
          <a:p>
            <a:r>
              <a:rPr lang="en-US" dirty="0"/>
              <a:t>x &lt;- c(anscombe$x1,anscombe$x2,anscombe$x3,anscombe$x4</a:t>
            </a:r>
            <a:r>
              <a:rPr lang="en-US" dirty="0" smtClean="0"/>
              <a:t>)</a:t>
            </a:r>
          </a:p>
          <a:p>
            <a:r>
              <a:rPr lang="en-US" dirty="0" smtClean="0"/>
              <a:t>y </a:t>
            </a:r>
            <a:r>
              <a:rPr lang="en-US" dirty="0"/>
              <a:t>&lt;- c(anscombe$y1,anscombe$y2,anscombe$y3,anscombe$y4</a:t>
            </a:r>
            <a:r>
              <a:rPr lang="en-US" dirty="0" smtClean="0"/>
              <a:t>)</a:t>
            </a:r>
          </a:p>
          <a:p>
            <a:r>
              <a:rPr lang="en-US" dirty="0" smtClean="0"/>
              <a:t>dataset </a:t>
            </a:r>
            <a:r>
              <a:rPr lang="en-US" dirty="0"/>
              <a:t>&lt;- c(1,1,1,1,1,1,1,1,1,1,1,2,2,2,2,2,2,2,2,2,2,2,             </a:t>
            </a:r>
            <a:r>
              <a:rPr lang="en-US" dirty="0" smtClean="0"/>
              <a:t>	  	    3,3,3,3,3,3,3,3,3,3,3,4,4,4,4,4,4,4,4,4,4,4)</a:t>
            </a:r>
          </a:p>
          <a:p>
            <a:r>
              <a:rPr lang="en-US" dirty="0" smtClean="0"/>
              <a:t>anscombe1 </a:t>
            </a:r>
            <a:r>
              <a:rPr lang="en-US" dirty="0"/>
              <a:t>&lt;- </a:t>
            </a:r>
            <a:r>
              <a:rPr lang="en-US" dirty="0" err="1"/>
              <a:t>as.data.frame</a:t>
            </a:r>
            <a:r>
              <a:rPr lang="en-US" dirty="0"/>
              <a:t>(</a:t>
            </a:r>
            <a:r>
              <a:rPr lang="en-US" dirty="0" err="1"/>
              <a:t>cbind</a:t>
            </a:r>
            <a:r>
              <a:rPr lang="en-US" dirty="0"/>
              <a:t>(</a:t>
            </a:r>
            <a:r>
              <a:rPr lang="en-US" dirty="0" err="1"/>
              <a:t>x,y,dataset</a:t>
            </a:r>
            <a:r>
              <a:rPr lang="en-US" dirty="0" smtClean="0"/>
              <a:t>))</a:t>
            </a:r>
          </a:p>
          <a:p>
            <a:r>
              <a:rPr lang="en-US" dirty="0" smtClean="0"/>
              <a:t>names(anscombe1</a:t>
            </a:r>
            <a:r>
              <a:rPr lang="en-US" dirty="0"/>
              <a:t>) &lt;- c("x", "y", "dataset</a:t>
            </a:r>
            <a:r>
              <a:rPr lang="en-US" dirty="0" smtClean="0"/>
              <a:t>")</a:t>
            </a:r>
          </a:p>
          <a:p>
            <a:r>
              <a:rPr lang="en-US" dirty="0" smtClean="0"/>
              <a:t>anscombe1$dataset </a:t>
            </a:r>
            <a:r>
              <a:rPr lang="en-US" dirty="0"/>
              <a:t>&lt;- factor(anscombe1$dataset,levels = 1:4,                             </a:t>
            </a:r>
            <a:r>
              <a:rPr lang="en-US" dirty="0" smtClean="0"/>
              <a:t>			labels </a:t>
            </a:r>
            <a:r>
              <a:rPr lang="en-US" dirty="0"/>
              <a:t>= </a:t>
            </a:r>
            <a:r>
              <a:rPr lang="en-US" dirty="0" err="1"/>
              <a:t>sprintf</a:t>
            </a:r>
            <a:r>
              <a:rPr lang="en-US" dirty="0"/>
              <a:t>("</a:t>
            </a:r>
            <a:r>
              <a:rPr lang="en-US" dirty="0" err="1"/>
              <a:t>Anscombe</a:t>
            </a:r>
            <a:r>
              <a:rPr lang="en-US" dirty="0"/>
              <a:t> %s",1:4</a:t>
            </a:r>
            <a:r>
              <a:rPr lang="en-US" dirty="0" smtClean="0"/>
              <a:t>))</a:t>
            </a:r>
          </a:p>
          <a:p>
            <a:r>
              <a:rPr lang="en-US" dirty="0" err="1" smtClean="0"/>
              <a:t>ggplot</a:t>
            </a:r>
            <a:r>
              <a:rPr lang="en-US" dirty="0" smtClean="0"/>
              <a:t>(anscombe1</a:t>
            </a:r>
            <a:r>
              <a:rPr lang="en-US" dirty="0"/>
              <a:t>, </a:t>
            </a:r>
            <a:r>
              <a:rPr lang="en-US" dirty="0" err="1"/>
              <a:t>aes</a:t>
            </a:r>
            <a:r>
              <a:rPr lang="en-US" dirty="0"/>
              <a:t>(x=x, y=y)) +   </a:t>
            </a:r>
            <a:endParaRPr lang="en-US" dirty="0" smtClean="0"/>
          </a:p>
          <a:p>
            <a:r>
              <a:rPr lang="en-US" dirty="0" smtClean="0"/>
              <a:t>	</a:t>
            </a:r>
            <a:r>
              <a:rPr lang="en-US" dirty="0" err="1" smtClean="0"/>
              <a:t>geom_point</a:t>
            </a:r>
            <a:r>
              <a:rPr lang="en-US" dirty="0" smtClean="0"/>
              <a:t>(color</a:t>
            </a:r>
            <a:r>
              <a:rPr lang="en-US" dirty="0"/>
              <a:t>='#E69F00', size = 4) +  </a:t>
            </a:r>
            <a:endParaRPr lang="en-US" dirty="0" smtClean="0"/>
          </a:p>
          <a:p>
            <a:r>
              <a:rPr lang="en-US" dirty="0" smtClean="0"/>
              <a:t>	</a:t>
            </a:r>
            <a:r>
              <a:rPr lang="en-US" dirty="0" err="1" smtClean="0"/>
              <a:t>geom_smooth</a:t>
            </a:r>
            <a:r>
              <a:rPr lang="en-US" dirty="0" smtClean="0"/>
              <a:t>(method=lm</a:t>
            </a:r>
            <a:r>
              <a:rPr lang="en-US" dirty="0"/>
              <a:t>, se=FALSE, color = '#56B4E9') +  </a:t>
            </a:r>
            <a:r>
              <a:rPr lang="en-US" dirty="0" smtClean="0"/>
              <a:t>	</a:t>
            </a:r>
            <a:r>
              <a:rPr lang="en-US" dirty="0" err="1" smtClean="0"/>
              <a:t>facet_wrap</a:t>
            </a:r>
            <a:r>
              <a:rPr lang="en-US" dirty="0"/>
              <a:t>(~dataset, </a:t>
            </a:r>
            <a:r>
              <a:rPr lang="en-US" dirty="0" err="1"/>
              <a:t>ncol</a:t>
            </a:r>
            <a:r>
              <a:rPr lang="en-US" dirty="0"/>
              <a:t>=2)</a:t>
            </a:r>
          </a:p>
        </p:txBody>
      </p:sp>
    </p:spTree>
    <p:extLst>
      <p:ext uri="{BB962C8B-B14F-4D97-AF65-F5344CB8AC3E}">
        <p14:creationId xmlns:p14="http://schemas.microsoft.com/office/powerpoint/2010/main" val="2902466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 Code Blocks – </a:t>
            </a:r>
            <a:r>
              <a:rPr lang="en-US" dirty="0" err="1" smtClean="0"/>
              <a:t>Anscombe</a:t>
            </a:r>
            <a:r>
              <a:rPr lang="en-US" dirty="0" smtClean="0"/>
              <a:t> Data</a:t>
            </a:r>
            <a:endParaRPr lang="en-US" dirty="0"/>
          </a:p>
        </p:txBody>
      </p:sp>
      <p:sp>
        <p:nvSpPr>
          <p:cNvPr id="3" name="TextBox 2"/>
          <p:cNvSpPr txBox="1"/>
          <p:nvPr/>
        </p:nvSpPr>
        <p:spPr>
          <a:xfrm>
            <a:off x="342009" y="2078182"/>
            <a:ext cx="7234448" cy="3970318"/>
          </a:xfrm>
          <a:prstGeom prst="rect">
            <a:avLst/>
          </a:prstGeom>
          <a:noFill/>
        </p:spPr>
        <p:txBody>
          <a:bodyPr wrap="square" rtlCol="0">
            <a:spAutoFit/>
          </a:bodyPr>
          <a:lstStyle/>
          <a:p>
            <a:r>
              <a:rPr lang="en-US" dirty="0"/>
              <a:t># Using the </a:t>
            </a:r>
            <a:r>
              <a:rPr lang="en-US" dirty="0" err="1"/>
              <a:t>anscombe</a:t>
            </a:r>
            <a:r>
              <a:rPr lang="en-US" dirty="0"/>
              <a:t> data, find the regression </a:t>
            </a:r>
            <a:r>
              <a:rPr lang="en-US" dirty="0" smtClean="0"/>
              <a:t>lines</a:t>
            </a:r>
          </a:p>
          <a:p>
            <a:r>
              <a:rPr lang="en-US" dirty="0" smtClean="0"/>
              <a:t># </a:t>
            </a:r>
            <a:r>
              <a:rPr lang="en-US" dirty="0"/>
              <a:t>and related summary </a:t>
            </a:r>
            <a:r>
              <a:rPr lang="en-US" dirty="0" smtClean="0"/>
              <a:t>statistics</a:t>
            </a:r>
          </a:p>
          <a:p>
            <a:r>
              <a:rPr lang="en-US" dirty="0" smtClean="0"/>
              <a:t>require(stats</a:t>
            </a:r>
            <a:r>
              <a:rPr lang="en-US" dirty="0"/>
              <a:t>); require(graphics</a:t>
            </a:r>
            <a:r>
              <a:rPr lang="en-US" dirty="0" smtClean="0"/>
              <a:t>)</a:t>
            </a:r>
          </a:p>
          <a:p>
            <a:r>
              <a:rPr lang="en-US" dirty="0" err="1" smtClean="0"/>
              <a:t>summary_data</a:t>
            </a:r>
            <a:r>
              <a:rPr lang="en-US" dirty="0" smtClean="0"/>
              <a:t> </a:t>
            </a:r>
            <a:r>
              <a:rPr lang="en-US" dirty="0"/>
              <a:t>&lt;- summary(</a:t>
            </a:r>
            <a:r>
              <a:rPr lang="en-US" dirty="0" err="1"/>
              <a:t>anscombe</a:t>
            </a:r>
            <a:r>
              <a:rPr lang="en-US" dirty="0" smtClean="0"/>
              <a:t>)</a:t>
            </a:r>
          </a:p>
          <a:p>
            <a:r>
              <a:rPr lang="en-US" dirty="0" err="1"/>
              <a:t>ff</a:t>
            </a:r>
            <a:r>
              <a:rPr lang="en-US" dirty="0"/>
              <a:t> &lt;- y ~ </a:t>
            </a:r>
            <a:r>
              <a:rPr lang="en-US" dirty="0" smtClean="0"/>
              <a:t>x</a:t>
            </a:r>
          </a:p>
          <a:p>
            <a:r>
              <a:rPr lang="en-US" dirty="0" smtClean="0"/>
              <a:t>mods </a:t>
            </a:r>
            <a:r>
              <a:rPr lang="en-US" dirty="0"/>
              <a:t>&lt;- </a:t>
            </a:r>
            <a:r>
              <a:rPr lang="en-US" dirty="0" err="1"/>
              <a:t>setNames</a:t>
            </a:r>
            <a:r>
              <a:rPr lang="en-US" dirty="0"/>
              <a:t>(</a:t>
            </a:r>
            <a:r>
              <a:rPr lang="en-US" dirty="0" err="1"/>
              <a:t>as.list</a:t>
            </a:r>
            <a:r>
              <a:rPr lang="en-US" dirty="0"/>
              <a:t>(1:4), paste0("lm", 1:4</a:t>
            </a:r>
            <a:r>
              <a:rPr lang="en-US" dirty="0" smtClean="0"/>
              <a:t>))</a:t>
            </a:r>
          </a:p>
          <a:p>
            <a:r>
              <a:rPr lang="en-US" dirty="0" smtClean="0"/>
              <a:t>for(</a:t>
            </a:r>
            <a:r>
              <a:rPr lang="en-US" dirty="0" err="1" smtClean="0"/>
              <a:t>i</a:t>
            </a:r>
            <a:r>
              <a:rPr lang="en-US" dirty="0" smtClean="0"/>
              <a:t> </a:t>
            </a:r>
            <a:r>
              <a:rPr lang="en-US" dirty="0"/>
              <a:t>in 1:4) {  </a:t>
            </a:r>
            <a:endParaRPr lang="en-US" dirty="0" smtClean="0"/>
          </a:p>
          <a:p>
            <a:r>
              <a:rPr lang="en-US" dirty="0"/>
              <a:t>	</a:t>
            </a:r>
            <a:r>
              <a:rPr lang="en-US" dirty="0" err="1" smtClean="0"/>
              <a:t>ff</a:t>
            </a:r>
            <a:r>
              <a:rPr lang="en-US" dirty="0" smtClean="0"/>
              <a:t>[2:3</a:t>
            </a:r>
            <a:r>
              <a:rPr lang="en-US" dirty="0"/>
              <a:t>] &lt;- </a:t>
            </a:r>
            <a:r>
              <a:rPr lang="en-US" dirty="0" err="1"/>
              <a:t>lapply</a:t>
            </a:r>
            <a:r>
              <a:rPr lang="en-US" dirty="0"/>
              <a:t>(paste0(c("</a:t>
            </a:r>
            <a:r>
              <a:rPr lang="en-US" dirty="0" err="1"/>
              <a:t>y","x</a:t>
            </a:r>
            <a:r>
              <a:rPr lang="en-US" dirty="0"/>
              <a:t>"), </a:t>
            </a:r>
            <a:r>
              <a:rPr lang="en-US" dirty="0" err="1"/>
              <a:t>i</a:t>
            </a:r>
            <a:r>
              <a:rPr lang="en-US" dirty="0"/>
              <a:t>), </a:t>
            </a:r>
            <a:r>
              <a:rPr lang="en-US" dirty="0" err="1"/>
              <a:t>as.name</a:t>
            </a:r>
            <a:r>
              <a:rPr lang="en-US" dirty="0" smtClean="0"/>
              <a:t>)</a:t>
            </a:r>
          </a:p>
          <a:p>
            <a:r>
              <a:rPr lang="en-US" dirty="0" smtClean="0"/>
              <a:t>	mods</a:t>
            </a:r>
            <a:r>
              <a:rPr lang="en-US" dirty="0"/>
              <a:t>[[</a:t>
            </a:r>
            <a:r>
              <a:rPr lang="en-US" dirty="0" err="1"/>
              <a:t>i</a:t>
            </a:r>
            <a:r>
              <a:rPr lang="en-US" dirty="0"/>
              <a:t>]] &lt;- </a:t>
            </a:r>
            <a:r>
              <a:rPr lang="en-US" dirty="0" err="1"/>
              <a:t>lmi</a:t>
            </a:r>
            <a:r>
              <a:rPr lang="en-US" dirty="0"/>
              <a:t> &lt;- lm(</a:t>
            </a:r>
            <a:r>
              <a:rPr lang="en-US" dirty="0" err="1"/>
              <a:t>ff</a:t>
            </a:r>
            <a:r>
              <a:rPr lang="en-US" dirty="0"/>
              <a:t>, data = </a:t>
            </a:r>
            <a:r>
              <a:rPr lang="en-US" dirty="0" err="1"/>
              <a:t>anscombe</a:t>
            </a:r>
            <a:r>
              <a:rPr lang="en-US" dirty="0"/>
              <a:t>)  </a:t>
            </a:r>
            <a:endParaRPr lang="en-US" dirty="0" smtClean="0"/>
          </a:p>
          <a:p>
            <a:r>
              <a:rPr lang="en-US" dirty="0"/>
              <a:t>	</a:t>
            </a:r>
            <a:r>
              <a:rPr lang="en-US" dirty="0" smtClean="0"/>
              <a:t>print(</a:t>
            </a:r>
            <a:r>
              <a:rPr lang="en-US" dirty="0" err="1" smtClean="0"/>
              <a:t>anova</a:t>
            </a:r>
            <a:r>
              <a:rPr lang="en-US" dirty="0" smtClean="0"/>
              <a:t>(</a:t>
            </a:r>
            <a:r>
              <a:rPr lang="en-US" dirty="0" err="1" smtClean="0"/>
              <a:t>lmi</a:t>
            </a:r>
            <a:r>
              <a:rPr lang="en-US" dirty="0" smtClean="0"/>
              <a:t>))</a:t>
            </a:r>
          </a:p>
          <a:p>
            <a:r>
              <a:rPr lang="en-US" dirty="0" smtClean="0"/>
              <a:t>}</a:t>
            </a:r>
          </a:p>
          <a:p>
            <a:r>
              <a:rPr lang="en-US" dirty="0" err="1"/>
              <a:t>regression_coeff</a:t>
            </a:r>
            <a:r>
              <a:rPr lang="en-US" dirty="0"/>
              <a:t> &lt;- </a:t>
            </a:r>
            <a:r>
              <a:rPr lang="en-US" dirty="0" err="1"/>
              <a:t>sapply</a:t>
            </a:r>
            <a:r>
              <a:rPr lang="en-US" dirty="0"/>
              <a:t>(mods, </a:t>
            </a:r>
            <a:r>
              <a:rPr lang="en-US" dirty="0" err="1"/>
              <a:t>coef</a:t>
            </a:r>
            <a:r>
              <a:rPr lang="en-US" dirty="0" smtClean="0"/>
              <a:t>)</a:t>
            </a:r>
          </a:p>
          <a:p>
            <a:r>
              <a:rPr lang="en-US" dirty="0"/>
              <a:t>p</a:t>
            </a:r>
            <a:r>
              <a:rPr lang="en-US" dirty="0" smtClean="0"/>
              <a:t>rint(</a:t>
            </a:r>
            <a:r>
              <a:rPr lang="en-US" dirty="0" err="1" smtClean="0"/>
              <a:t>regression_coeff</a:t>
            </a:r>
            <a:r>
              <a:rPr lang="en-US" dirty="0" smtClean="0"/>
              <a:t>)</a:t>
            </a:r>
          </a:p>
          <a:p>
            <a:r>
              <a:rPr lang="en-US" dirty="0" err="1" smtClean="0"/>
              <a:t>lapply</a:t>
            </a:r>
            <a:r>
              <a:rPr lang="en-US" dirty="0" smtClean="0"/>
              <a:t>(mods</a:t>
            </a:r>
            <a:r>
              <a:rPr lang="en-US" dirty="0"/>
              <a:t>, function(</a:t>
            </a:r>
            <a:r>
              <a:rPr lang="en-US" dirty="0" err="1"/>
              <a:t>fm</a:t>
            </a:r>
            <a:r>
              <a:rPr lang="en-US" dirty="0"/>
              <a:t>) </a:t>
            </a:r>
            <a:r>
              <a:rPr lang="en-US" dirty="0" err="1"/>
              <a:t>coef</a:t>
            </a:r>
            <a:r>
              <a:rPr lang="en-US" dirty="0"/>
              <a:t>(summary(</a:t>
            </a:r>
            <a:r>
              <a:rPr lang="en-US" dirty="0" err="1"/>
              <a:t>fm</a:t>
            </a:r>
            <a:r>
              <a:rPr lang="en-US" dirty="0"/>
              <a:t>)))</a:t>
            </a:r>
            <a:endParaRPr lang="en-US" dirty="0" smtClean="0"/>
          </a:p>
        </p:txBody>
      </p:sp>
    </p:spTree>
    <p:extLst>
      <p:ext uri="{BB962C8B-B14F-4D97-AF65-F5344CB8AC3E}">
        <p14:creationId xmlns:p14="http://schemas.microsoft.com/office/powerpoint/2010/main" val="1901243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 – Where To Find Materials</a:t>
            </a:r>
            <a:endParaRPr lang="en-US" dirty="0"/>
          </a:p>
        </p:txBody>
      </p:sp>
      <p:sp>
        <p:nvSpPr>
          <p:cNvPr id="5" name="Content Placeholder 4"/>
          <p:cNvSpPr>
            <a:spLocks noGrp="1"/>
          </p:cNvSpPr>
          <p:nvPr>
            <p:ph sz="half" idx="1"/>
          </p:nvPr>
        </p:nvSpPr>
        <p:spPr>
          <a:xfrm>
            <a:off x="665018" y="2003898"/>
            <a:ext cx="5104846" cy="4177446"/>
          </a:xfrm>
        </p:spPr>
        <p:txBody>
          <a:bodyPr>
            <a:normAutofit lnSpcReduction="10000"/>
          </a:bodyPr>
          <a:lstStyle/>
          <a:p>
            <a:r>
              <a:rPr lang="en-US" sz="1600" dirty="0" err="1" smtClean="0"/>
              <a:t>Anscombe’s</a:t>
            </a:r>
            <a:r>
              <a:rPr lang="en-US" sz="1600" dirty="0" smtClean="0"/>
              <a:t> Quartet: </a:t>
            </a:r>
            <a:r>
              <a:rPr lang="en-US" sz="1600" dirty="0" err="1" smtClean="0"/>
              <a:t>Anscombe</a:t>
            </a:r>
            <a:r>
              <a:rPr lang="en-US" sz="1600" dirty="0"/>
              <a:t>, F.J. (1973). "Graphs in Statistical Analysis". </a:t>
            </a:r>
            <a:r>
              <a:rPr lang="en-US" sz="1600" i="1" dirty="0"/>
              <a:t>The American Statistician</a:t>
            </a:r>
            <a:r>
              <a:rPr lang="en-US" sz="1600" dirty="0"/>
              <a:t>. The American Statistician, Vol. 27, No. 1. </a:t>
            </a:r>
            <a:r>
              <a:rPr lang="en-US" sz="1600" b="1" dirty="0"/>
              <a:t>27</a:t>
            </a:r>
            <a:r>
              <a:rPr lang="en-US" sz="1600" dirty="0"/>
              <a:t> (</a:t>
            </a:r>
            <a:r>
              <a:rPr lang="en-US" sz="1600" dirty="0" smtClean="0"/>
              <a:t>1) pages 17-21. </a:t>
            </a:r>
            <a:r>
              <a:rPr lang="en-US" sz="1600" dirty="0"/>
              <a:t> JSTOR 2682899. </a:t>
            </a:r>
            <a:r>
              <a:rPr lang="en-US" sz="1600" dirty="0" smtClean="0"/>
              <a:t>doi:10.2307/2682899</a:t>
            </a:r>
          </a:p>
          <a:p>
            <a:r>
              <a:rPr lang="en-US" sz="1600" dirty="0" smtClean="0"/>
              <a:t>To create the visualizations using the “</a:t>
            </a:r>
            <a:r>
              <a:rPr lang="en-US" sz="1600" dirty="0" err="1" smtClean="0"/>
              <a:t>Datasaurus</a:t>
            </a:r>
            <a:r>
              <a:rPr lang="en-US" sz="1600" dirty="0" smtClean="0"/>
              <a:t> Dozen” the R Code is in a </a:t>
            </a:r>
            <a:r>
              <a:rPr lang="en-US" sz="1600" dirty="0" err="1" smtClean="0"/>
              <a:t>jupyter</a:t>
            </a:r>
            <a:r>
              <a:rPr lang="en-US" sz="1600" dirty="0" smtClean="0"/>
              <a:t> notebook and is publicly available. Please take care NOT to alter the code:</a:t>
            </a:r>
            <a:r>
              <a:rPr lang="en-US" sz="1600" dirty="0"/>
              <a:t> </a:t>
            </a:r>
            <a:r>
              <a:rPr lang="en-US" sz="1600" dirty="0">
                <a:hlinkClick r:id="rId2"/>
              </a:rPr>
              <a:t>https://</a:t>
            </a:r>
            <a:r>
              <a:rPr lang="en-US" sz="1600" dirty="0" smtClean="0">
                <a:hlinkClick r:id="rId2"/>
              </a:rPr>
              <a:t>rnotebook.io/anon/77500e35422c9834/notebooks/datasauRus_dozen_plots.ipynb</a:t>
            </a:r>
            <a:endParaRPr lang="en-US" sz="1600" dirty="0" smtClean="0"/>
          </a:p>
          <a:p>
            <a:r>
              <a:rPr lang="en-US" sz="1600" dirty="0" smtClean="0"/>
              <a:t>Snippets is an online, web-based tool that allows one to run R code and create visualizations in the browser. Graphs and plots can be dragged to the desktop and will save as an image file (.</a:t>
            </a:r>
            <a:r>
              <a:rPr lang="en-US" sz="1600" dirty="0" err="1" smtClean="0"/>
              <a:t>png</a:t>
            </a:r>
            <a:r>
              <a:rPr lang="en-US" sz="1600" dirty="0"/>
              <a:t>) </a:t>
            </a:r>
            <a:r>
              <a:rPr lang="en-US" sz="1600" dirty="0">
                <a:hlinkClick r:id="rId3"/>
              </a:rPr>
              <a:t>https://rdrr.io/snippets</a:t>
            </a:r>
            <a:r>
              <a:rPr lang="en-US" sz="1600" dirty="0" smtClean="0">
                <a:hlinkClick r:id="rId3"/>
              </a:rPr>
              <a:t>/</a:t>
            </a:r>
            <a:r>
              <a:rPr lang="en-US" sz="1600" dirty="0" smtClean="0"/>
              <a:t> </a:t>
            </a:r>
            <a:endParaRPr lang="en-US" sz="1600" dirty="0" smtClean="0"/>
          </a:p>
          <a:p>
            <a:r>
              <a:rPr lang="en-US" sz="1600" dirty="0" smtClean="0"/>
              <a:t>R </a:t>
            </a:r>
            <a:r>
              <a:rPr lang="en-US" sz="1600" dirty="0"/>
              <a:t>Datasets package: </a:t>
            </a:r>
            <a:r>
              <a:rPr lang="en-US" sz="1600" dirty="0">
                <a:hlinkClick r:id="rId4"/>
              </a:rPr>
              <a:t>https://</a:t>
            </a:r>
            <a:r>
              <a:rPr lang="en-US" sz="1600" dirty="0" smtClean="0">
                <a:hlinkClick r:id="rId4"/>
              </a:rPr>
              <a:t>stat.ethz.ch/R-manual/R-devel/library/datasets/html/00Index.html</a:t>
            </a:r>
            <a:endParaRPr lang="en-US" sz="1600" dirty="0" smtClean="0"/>
          </a:p>
        </p:txBody>
      </p:sp>
      <p:sp>
        <p:nvSpPr>
          <p:cNvPr id="6" name="Content Placeholder 5"/>
          <p:cNvSpPr>
            <a:spLocks noGrp="1"/>
          </p:cNvSpPr>
          <p:nvPr>
            <p:ph sz="half" idx="2"/>
          </p:nvPr>
        </p:nvSpPr>
        <p:spPr>
          <a:xfrm>
            <a:off x="5769864" y="2003898"/>
            <a:ext cx="5138928" cy="4177446"/>
          </a:xfrm>
        </p:spPr>
        <p:txBody>
          <a:bodyPr>
            <a:normAutofit lnSpcReduction="10000"/>
          </a:bodyPr>
          <a:lstStyle/>
          <a:p>
            <a:r>
              <a:rPr lang="en-US" sz="1600" dirty="0" smtClean="0"/>
              <a:t>R programming language is free and installed via “precompiled binary distributions”; click on “Download R for (Mac) OS X” or “Download R </a:t>
            </a:r>
            <a:r>
              <a:rPr lang="en-US" sz="1600" dirty="0"/>
              <a:t>for </a:t>
            </a:r>
            <a:r>
              <a:rPr lang="en-US" sz="1600" dirty="0" smtClean="0"/>
              <a:t>Windows” as appropriate from this site</a:t>
            </a:r>
            <a:r>
              <a:rPr lang="en-US" sz="1600" dirty="0"/>
              <a:t>: </a:t>
            </a:r>
            <a:r>
              <a:rPr lang="en-US" sz="1600" dirty="0">
                <a:hlinkClick r:id="rId5"/>
              </a:rPr>
              <a:t>http://</a:t>
            </a:r>
            <a:r>
              <a:rPr lang="en-US" sz="1600" dirty="0" smtClean="0">
                <a:hlinkClick r:id="rId5"/>
              </a:rPr>
              <a:t>cran.utstat.utoronto.ca/</a:t>
            </a:r>
            <a:endParaRPr lang="en-US" sz="1600" dirty="0" smtClean="0"/>
          </a:p>
          <a:p>
            <a:r>
              <a:rPr lang="en-US" sz="1600" dirty="0" err="1" smtClean="0"/>
              <a:t>Rstudio</a:t>
            </a:r>
            <a:r>
              <a:rPr lang="en-US" sz="1600" dirty="0" smtClean="0"/>
              <a:t> is a more user-friendly way of working with R. You need to download R first, then </a:t>
            </a:r>
            <a:r>
              <a:rPr lang="en-US" sz="1600" dirty="0" err="1" smtClean="0"/>
              <a:t>Rstudio</a:t>
            </a:r>
            <a:r>
              <a:rPr lang="en-US" sz="1600" dirty="0"/>
              <a:t> Desktop: </a:t>
            </a:r>
            <a:r>
              <a:rPr lang="en-US" sz="1600" dirty="0">
                <a:hlinkClick r:id="rId6"/>
              </a:rPr>
              <a:t>https://</a:t>
            </a:r>
            <a:r>
              <a:rPr lang="en-US" sz="1600" dirty="0" smtClean="0">
                <a:hlinkClick r:id="rId6"/>
              </a:rPr>
              <a:t>www.rstudio.com/products/rstudio/download/</a:t>
            </a:r>
            <a:endParaRPr lang="en-US" sz="1600" dirty="0" smtClean="0"/>
          </a:p>
          <a:p>
            <a:r>
              <a:rPr lang="en-US" sz="1600" dirty="0" smtClean="0"/>
              <a:t>Want to learn as an absolute beginner? Try this free </a:t>
            </a:r>
            <a:r>
              <a:rPr lang="en-US" sz="1600" dirty="0"/>
              <a:t>online introduction: </a:t>
            </a:r>
            <a:r>
              <a:rPr lang="en-US" sz="1600" dirty="0">
                <a:hlinkClick r:id="rId7"/>
              </a:rPr>
              <a:t>https://</a:t>
            </a:r>
            <a:r>
              <a:rPr lang="en-US" sz="1600" dirty="0" smtClean="0">
                <a:hlinkClick r:id="rId7"/>
              </a:rPr>
              <a:t>www.datacamp.com/courses/free-introduction-to-r</a:t>
            </a:r>
            <a:endParaRPr lang="en-US" sz="1600" dirty="0" smtClean="0"/>
          </a:p>
          <a:p>
            <a:r>
              <a:rPr lang="en-US" sz="1600" dirty="0" err="1" smtClean="0"/>
              <a:t>DataCamp</a:t>
            </a:r>
            <a:r>
              <a:rPr lang="en-US" sz="1600" dirty="0" smtClean="0"/>
              <a:t> </a:t>
            </a:r>
            <a:r>
              <a:rPr lang="en-US" sz="1600" dirty="0"/>
              <a:t>Classroom is </a:t>
            </a:r>
            <a:r>
              <a:rPr lang="en-US" sz="1600" dirty="0" smtClean="0"/>
              <a:t>FREE: </a:t>
            </a:r>
            <a:r>
              <a:rPr lang="en-US" sz="1600" dirty="0">
                <a:hlinkClick r:id="rId8"/>
              </a:rPr>
              <a:t>https://</a:t>
            </a:r>
            <a:r>
              <a:rPr lang="en-US" sz="1600" dirty="0" smtClean="0">
                <a:hlinkClick r:id="rId8"/>
              </a:rPr>
              <a:t>www.datacamp.com/groups/education</a:t>
            </a:r>
            <a:endParaRPr lang="en-US" sz="1600" dirty="0" smtClean="0"/>
          </a:p>
        </p:txBody>
      </p:sp>
    </p:spTree>
    <p:extLst>
      <p:ext uri="{BB962C8B-B14F-4D97-AF65-F5344CB8AC3E}">
        <p14:creationId xmlns:p14="http://schemas.microsoft.com/office/powerpoint/2010/main" val="145743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Teaching Statistics: </a:t>
            </a:r>
            <a:br>
              <a:rPr lang="en-US" dirty="0" smtClean="0"/>
            </a:br>
            <a:r>
              <a:rPr lang="en-US" dirty="0" smtClean="0"/>
              <a:t>Start With the Data</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7980" y="743516"/>
            <a:ext cx="5295900" cy="5524500"/>
          </a:xfrm>
          <a:prstGeom prst="rect">
            <a:avLst/>
          </a:prstGeom>
        </p:spPr>
      </p:pic>
      <p:sp>
        <p:nvSpPr>
          <p:cNvPr id="4" name="TextBox 3"/>
          <p:cNvSpPr txBox="1"/>
          <p:nvPr/>
        </p:nvSpPr>
        <p:spPr>
          <a:xfrm>
            <a:off x="882453" y="5183076"/>
            <a:ext cx="4073235" cy="646331"/>
          </a:xfrm>
          <a:prstGeom prst="rect">
            <a:avLst/>
          </a:prstGeom>
          <a:noFill/>
        </p:spPr>
        <p:txBody>
          <a:bodyPr wrap="square" rtlCol="0">
            <a:spAutoFit/>
          </a:bodyPr>
          <a:lstStyle/>
          <a:p>
            <a:r>
              <a:rPr lang="en-US" sz="1200" dirty="0" smtClean="0"/>
              <a:t>Image and other content provided by “the Open Knowledge Foundation” by creative commons license</a:t>
            </a:r>
          </a:p>
          <a:p>
            <a:r>
              <a:rPr lang="en-US" sz="1200" dirty="0">
                <a:hlinkClick r:id="rId4"/>
              </a:rPr>
              <a:t>https://blog.okfn.org/2013/10/03/defining-open-data</a:t>
            </a:r>
            <a:r>
              <a:rPr lang="en-US" sz="1200" dirty="0" smtClean="0">
                <a:hlinkClick r:id="rId4"/>
              </a:rPr>
              <a:t>/</a:t>
            </a:r>
            <a:endParaRPr lang="en-US" sz="1200" dirty="0" smtClean="0"/>
          </a:p>
        </p:txBody>
      </p:sp>
    </p:spTree>
    <p:extLst>
      <p:ext uri="{BB962C8B-B14F-4D97-AF65-F5344CB8AC3E}">
        <p14:creationId xmlns:p14="http://schemas.microsoft.com/office/powerpoint/2010/main" val="479915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smtClean="0"/>
              <a:t>No Installation Required – Why R ?</a:t>
            </a:r>
            <a:endParaRPr lang="en-US" dirty="0"/>
          </a:p>
        </p:txBody>
      </p:sp>
      <p:sp>
        <p:nvSpPr>
          <p:cNvPr id="14" name="Content Placeholder 2"/>
          <p:cNvSpPr>
            <a:spLocks noGrp="1"/>
          </p:cNvSpPr>
          <p:nvPr>
            <p:ph idx="1"/>
          </p:nvPr>
        </p:nvSpPr>
        <p:spPr/>
        <p:txBody>
          <a:bodyPr/>
          <a:lstStyle/>
          <a:p>
            <a:r>
              <a:rPr lang="en-US" dirty="0" smtClean="0"/>
              <a:t>Fast becoming the most utilized tool in statistical analysis</a:t>
            </a:r>
            <a:endParaRPr lang="en-US" dirty="0"/>
          </a:p>
          <a:p>
            <a:r>
              <a:rPr lang="en-US" dirty="0" smtClean="0"/>
              <a:t>Costs nothing to use</a:t>
            </a:r>
            <a:endParaRPr lang="en-US" dirty="0"/>
          </a:p>
          <a:p>
            <a:r>
              <a:rPr lang="en-US" b="1" dirty="0" smtClean="0">
                <a:solidFill>
                  <a:schemeClr val="accent4"/>
                </a:solidFill>
              </a:rPr>
              <a:t>Considered to be the best visualization tool</a:t>
            </a:r>
          </a:p>
          <a:p>
            <a:r>
              <a:rPr lang="en-US" dirty="0" smtClean="0"/>
              <a:t>Growing user support and development community</a:t>
            </a:r>
          </a:p>
          <a:p>
            <a:r>
              <a:rPr lang="en-US" dirty="0" smtClean="0"/>
              <a:t>Data literacy</a:t>
            </a:r>
          </a:p>
          <a:p>
            <a:r>
              <a:rPr lang="en-US" dirty="0" smtClean="0"/>
              <a:t>Lots of Code Examples require no programming expertise</a:t>
            </a:r>
          </a:p>
          <a:p>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atasets_in_R_2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83014" y="1267771"/>
            <a:ext cx="6096000" cy="3429000"/>
          </a:xfrm>
          <a:prstGeom prst="rect">
            <a:avLst/>
          </a:prstGeom>
        </p:spPr>
      </p:pic>
    </p:spTree>
    <p:extLst>
      <p:ext uri="{BB962C8B-B14F-4D97-AF65-F5344CB8AC3E}">
        <p14:creationId xmlns:p14="http://schemas.microsoft.com/office/powerpoint/2010/main" val="1382965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1275656" y="739857"/>
            <a:ext cx="2909455" cy="2015217"/>
          </a:xfrm>
        </p:spPr>
        <p:txBody>
          <a:bodyPr>
            <a:normAutofit/>
          </a:bodyPr>
          <a:lstStyle/>
          <a:p>
            <a:r>
              <a:rPr lang="en-US" dirty="0" err="1" smtClean="0">
                <a:solidFill>
                  <a:schemeClr val="tx2"/>
                </a:solidFill>
              </a:rPr>
              <a:t>Anscombe’s</a:t>
            </a:r>
            <a:r>
              <a:rPr lang="en-US" dirty="0" smtClean="0">
                <a:solidFill>
                  <a:schemeClr val="tx2"/>
                </a:solidFill>
              </a:rPr>
              <a:t> Data Plots in R</a:t>
            </a:r>
            <a:endParaRPr lang="en-US" dirty="0">
              <a:solidFill>
                <a:schemeClr val="tx2"/>
              </a:solidFill>
            </a:endParaRPr>
          </a:p>
        </p:txBody>
      </p:sp>
      <p:pic>
        <p:nvPicPr>
          <p:cNvPr id="7" name="Content Placeholder 6"/>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4185111" y="466726"/>
            <a:ext cx="5944541" cy="5862822"/>
          </a:xfrm>
        </p:spPr>
      </p:pic>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Anscombe’s</a:t>
            </a:r>
            <a:r>
              <a:rPr lang="en-US" dirty="0" smtClean="0"/>
              <a:t> Quartet – Results of Linear Regression</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1445477478"/>
              </p:ext>
            </p:extLst>
          </p:nvPr>
        </p:nvGraphicFramePr>
        <p:xfrm>
          <a:off x="1280160" y="2610772"/>
          <a:ext cx="8255725" cy="3474720"/>
        </p:xfrm>
        <a:graphic>
          <a:graphicData uri="http://schemas.openxmlformats.org/drawingml/2006/table">
            <a:tbl>
              <a:tblPr/>
              <a:tblGrid>
                <a:gridCol w="3829987"/>
                <a:gridCol w="1801292"/>
                <a:gridCol w="2624446"/>
              </a:tblGrid>
              <a:tr h="0">
                <a:tc>
                  <a:txBody>
                    <a:bodyPr/>
                    <a:lstStyle/>
                    <a:p>
                      <a:pPr algn="ctr"/>
                      <a:r>
                        <a:rPr lang="en-US" dirty="0">
                          <a:effectLst/>
                        </a:rPr>
                        <a:t>Property</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algn="ctr"/>
                      <a:r>
                        <a:rPr lang="en-US" dirty="0">
                          <a:effectLst/>
                        </a:rPr>
                        <a:t>Value</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c>
                  <a:txBody>
                    <a:bodyPr/>
                    <a:lstStyle/>
                    <a:p>
                      <a:pPr algn="ctr"/>
                      <a:r>
                        <a:rPr lang="en-US" dirty="0" smtClean="0">
                          <a:effectLst/>
                        </a:rPr>
                        <a:t>R code</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EAECF0"/>
                    </a:solidFill>
                  </a:tcPr>
                </a:tc>
              </a:tr>
              <a:tr h="0">
                <a:tc>
                  <a:txBody>
                    <a:bodyPr/>
                    <a:lstStyle/>
                    <a:p>
                      <a:r>
                        <a:rPr lang="en-US" u="none" strike="noStrike" dirty="0" smtClean="0">
                          <a:solidFill>
                            <a:srgbClr val="0B0080"/>
                          </a:solidFill>
                          <a:effectLst/>
                        </a:rPr>
                        <a:t>Mean</a:t>
                      </a:r>
                      <a:r>
                        <a:rPr lang="en-US" dirty="0">
                          <a:effectLst/>
                        </a:rPr>
                        <a:t> of </a:t>
                      </a:r>
                      <a:r>
                        <a:rPr lang="en-US" i="1" dirty="0">
                          <a:effectLst/>
                        </a:rPr>
                        <a:t>x</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en-US">
                          <a:effectLst/>
                        </a:rPr>
                        <a:t>9</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en-US" dirty="0" smtClean="0">
                          <a:effectLst/>
                        </a:rPr>
                        <a:t>mean(anscombe$x1)</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dirty="0">
                          <a:effectLst/>
                        </a:rPr>
                        <a:t>Sample </a:t>
                      </a:r>
                      <a:r>
                        <a:rPr lang="en-US" u="none" strike="noStrike" dirty="0" smtClean="0">
                          <a:solidFill>
                            <a:srgbClr val="0B0080"/>
                          </a:solidFill>
                          <a:effectLst/>
                        </a:rPr>
                        <a:t>variance</a:t>
                      </a:r>
                      <a:r>
                        <a:rPr lang="en-US" dirty="0">
                          <a:effectLst/>
                        </a:rPr>
                        <a:t> of </a:t>
                      </a:r>
                      <a:r>
                        <a:rPr lang="en-US" i="1" dirty="0">
                          <a:effectLst/>
                        </a:rPr>
                        <a:t>x</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cs-CZ">
                          <a:effectLst/>
                        </a:rPr>
                        <a:t>11</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cs-CZ" dirty="0" smtClean="0">
                          <a:effectLst/>
                        </a:rPr>
                        <a:t>var(anscombe$x1)</a:t>
                      </a:r>
                      <a:endParaRPr lang="cs-CZ"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a:effectLst/>
                        </a:rPr>
                        <a:t>Mean of </a:t>
                      </a:r>
                      <a:r>
                        <a:rPr lang="en-US" i="1">
                          <a:effectLst/>
                        </a:rPr>
                        <a:t>y</a:t>
                      </a:r>
                      <a:endParaRPr lang="en-US">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a:effectLst/>
                        </a:rPr>
                        <a:t>7.50</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dirty="0" err="1" smtClean="0">
                          <a:effectLst/>
                        </a:rPr>
                        <a:t>mean</a:t>
                      </a:r>
                      <a:r>
                        <a:rPr lang="nb-NO" dirty="0" smtClean="0">
                          <a:effectLst/>
                        </a:rPr>
                        <a:t>(anscombe$y1)</a:t>
                      </a:r>
                      <a:endParaRPr lang="nb-NO"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a:effectLst/>
                        </a:rPr>
                        <a:t>Sample variance of </a:t>
                      </a:r>
                      <a:r>
                        <a:rPr lang="en-US" i="1">
                          <a:effectLst/>
                        </a:rPr>
                        <a:t>y</a:t>
                      </a:r>
                      <a:endParaRPr lang="en-US">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hr-HR">
                          <a:effectLst/>
                        </a:rPr>
                        <a:t>4.125</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en-US" dirty="0" err="1" smtClean="0">
                          <a:effectLst/>
                        </a:rPr>
                        <a:t>var</a:t>
                      </a:r>
                      <a:r>
                        <a:rPr lang="en-US" dirty="0" smtClean="0">
                          <a:effectLst/>
                        </a:rPr>
                        <a:t>(anscombe$y1)</a:t>
                      </a:r>
                      <a:endParaRPr lang="hr-HR"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u="none" strike="noStrike" dirty="0" smtClean="0">
                          <a:solidFill>
                            <a:srgbClr val="0B0080"/>
                          </a:solidFill>
                          <a:effectLst/>
                        </a:rPr>
                        <a:t>Correlation</a:t>
                      </a:r>
                      <a:r>
                        <a:rPr lang="en-US" dirty="0">
                          <a:effectLst/>
                        </a:rPr>
                        <a:t> between </a:t>
                      </a:r>
                      <a:r>
                        <a:rPr lang="en-US" i="1" dirty="0">
                          <a:effectLst/>
                        </a:rPr>
                        <a:t>x</a:t>
                      </a:r>
                      <a:r>
                        <a:rPr lang="en-US" dirty="0">
                          <a:effectLst/>
                        </a:rPr>
                        <a:t> and </a:t>
                      </a:r>
                      <a:r>
                        <a:rPr lang="en-US" i="1" dirty="0">
                          <a:effectLst/>
                        </a:rPr>
                        <a:t>y</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a:effectLst/>
                        </a:rPr>
                        <a:t>0.816</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dirty="0" smtClean="0">
                          <a:effectLst/>
                        </a:rPr>
                        <a:t>cor(anscombe$x1,</a:t>
                      </a:r>
                      <a:r>
                        <a:rPr lang="nb-NO" baseline="0" dirty="0" smtClean="0">
                          <a:effectLst/>
                        </a:rPr>
                        <a:t> anscombe$y1)</a:t>
                      </a:r>
                      <a:endParaRPr lang="nb-NO"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u="none" strike="noStrike" dirty="0" smtClean="0">
                          <a:solidFill>
                            <a:srgbClr val="0B0080"/>
                          </a:solidFill>
                          <a:effectLst/>
                        </a:rPr>
                        <a:t>Linear regression line</a:t>
                      </a:r>
                      <a:endParaRPr lang="en-US"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pl-PL" i="1">
                          <a:effectLst/>
                        </a:rPr>
                        <a:t>y</a:t>
                      </a:r>
                      <a:r>
                        <a:rPr lang="pl-PL">
                          <a:effectLst/>
                        </a:rPr>
                        <a:t> = 3.00 + 0.500</a:t>
                      </a:r>
                      <a:r>
                        <a:rPr lang="pl-PL" i="1">
                          <a:effectLst/>
                        </a:rPr>
                        <a:t>x</a:t>
                      </a:r>
                      <a:endParaRPr lang="pl-PL">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pl-PL" dirty="0" smtClean="0">
                          <a:effectLst/>
                        </a:rPr>
                        <a:t>R </a:t>
                      </a:r>
                      <a:r>
                        <a:rPr lang="pl-PL" dirty="0" err="1" smtClean="0">
                          <a:effectLst/>
                        </a:rPr>
                        <a:t>Code</a:t>
                      </a:r>
                      <a:r>
                        <a:rPr lang="pl-PL" dirty="0" smtClean="0">
                          <a:effectLst/>
                        </a:rPr>
                        <a:t> Block </a:t>
                      </a:r>
                      <a:endParaRPr lang="pl-PL"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r h="0">
                <a:tc>
                  <a:txBody>
                    <a:bodyPr/>
                    <a:lstStyle/>
                    <a:p>
                      <a:r>
                        <a:rPr lang="en-US" u="none" strike="noStrike" dirty="0" smtClean="0">
                          <a:solidFill>
                            <a:srgbClr val="0B0080"/>
                          </a:solidFill>
                          <a:effectLst/>
                        </a:rPr>
                        <a:t>Coefficient of determination</a:t>
                      </a:r>
                      <a:r>
                        <a:rPr lang="en-US" dirty="0">
                          <a:effectLst/>
                        </a:rPr>
                        <a:t> of the linear regression</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dirty="0">
                          <a:effectLst/>
                        </a:rPr>
                        <a:t>0.67</a:t>
                      </a: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c>
                  <a:txBody>
                    <a:bodyPr/>
                    <a:lstStyle/>
                    <a:p>
                      <a:r>
                        <a:rPr lang="nb-NO" dirty="0" smtClean="0">
                          <a:effectLst/>
                        </a:rPr>
                        <a:t>R Code Block</a:t>
                      </a:r>
                      <a:endParaRPr lang="nb-NO" dirty="0">
                        <a:effectLst/>
                      </a:endParaRPr>
                    </a:p>
                  </a:txBody>
                  <a:tcPr anchor="ctr">
                    <a:lnL w="6350" cap="flat" cmpd="sng" algn="ctr">
                      <a:solidFill>
                        <a:srgbClr val="A2A9B1"/>
                      </a:solidFill>
                      <a:prstDash val="solid"/>
                      <a:round/>
                      <a:headEnd type="none" w="med" len="med"/>
                      <a:tailEnd type="none" w="med" len="med"/>
                    </a:lnL>
                    <a:lnR w="6350" cap="flat" cmpd="sng" algn="ctr">
                      <a:solidFill>
                        <a:srgbClr val="A2A9B1"/>
                      </a:solidFill>
                      <a:prstDash val="solid"/>
                      <a:round/>
                      <a:headEnd type="none" w="med" len="med"/>
                      <a:tailEnd type="none" w="med" len="med"/>
                    </a:lnR>
                    <a:lnT w="6350" cap="flat" cmpd="sng" algn="ctr">
                      <a:solidFill>
                        <a:srgbClr val="A2A9B1"/>
                      </a:solidFill>
                      <a:prstDash val="solid"/>
                      <a:round/>
                      <a:headEnd type="none" w="med" len="med"/>
                      <a:tailEnd type="none" w="med" len="med"/>
                    </a:lnT>
                    <a:lnB w="6350" cap="flat" cmpd="sng" algn="ctr">
                      <a:solidFill>
                        <a:srgbClr val="A2A9B1"/>
                      </a:solidFill>
                      <a:prstDash val="solid"/>
                      <a:round/>
                      <a:headEnd type="none" w="med" len="med"/>
                      <a:tailEnd type="none" w="med" len="med"/>
                    </a:lnB>
                    <a:solidFill>
                      <a:srgbClr val="F8F9FA"/>
                    </a:solidFill>
                  </a:tcPr>
                </a:tc>
              </a:tr>
            </a:tbl>
          </a:graphicData>
        </a:graphic>
      </p:graphicFrame>
      <p:sp>
        <p:nvSpPr>
          <p:cNvPr id="4" name="TextBox 3"/>
          <p:cNvSpPr txBox="1"/>
          <p:nvPr/>
        </p:nvSpPr>
        <p:spPr>
          <a:xfrm>
            <a:off x="9535885" y="3026409"/>
            <a:ext cx="855023" cy="2031325"/>
          </a:xfrm>
          <a:prstGeom prst="rect">
            <a:avLst/>
          </a:prstGeom>
          <a:noFill/>
        </p:spPr>
        <p:txBody>
          <a:bodyPr wrap="square" rtlCol="0">
            <a:spAutoFit/>
          </a:bodyPr>
          <a:lstStyle/>
          <a:p>
            <a:r>
              <a:rPr lang="en-US" smtClean="0"/>
              <a:t>Repeat these for x1, x2, x3, x4 and y1, y2, y3, y4</a:t>
            </a:r>
            <a:endParaRPr lang="en-US"/>
          </a:p>
        </p:txBody>
      </p:sp>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err="1" smtClean="0"/>
              <a:t>DatasauRus</a:t>
            </a:r>
            <a:r>
              <a:rPr lang="en-US" dirty="0" smtClean="0"/>
              <a:t> </a:t>
            </a:r>
            <a:endParaRPr lang="en-US" dirty="0"/>
          </a:p>
        </p:txBody>
      </p:sp>
      <p:sp>
        <p:nvSpPr>
          <p:cNvPr id="14" name="Text Placeholder 2"/>
          <p:cNvSpPr>
            <a:spLocks noGrp="1"/>
          </p:cNvSpPr>
          <p:nvPr>
            <p:ph type="body" idx="1"/>
          </p:nvPr>
        </p:nvSpPr>
        <p:spPr/>
        <p:txBody>
          <a:bodyPr/>
          <a:lstStyle/>
          <a:p>
            <a:r>
              <a:rPr lang="en-US" dirty="0" smtClean="0"/>
              <a:t>More Fun With Nonlinear Data</a:t>
            </a:r>
            <a:endParaRPr lang="en-US" dirty="0"/>
          </a:p>
        </p:txBody>
      </p:sp>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DatasauRus</a:t>
            </a:r>
            <a:r>
              <a:rPr lang="en-US" dirty="0" smtClean="0"/>
              <a:t> Dozen Activity</a:t>
            </a:r>
            <a:endParaRPr lang="en-US" dirty="0"/>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1221145031"/>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49699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3498" y="866898"/>
            <a:ext cx="8875059" cy="5153891"/>
          </a:xfrm>
          <a:prstGeom prst="rect">
            <a:avLst/>
          </a:prstGeom>
        </p:spPr>
      </p:pic>
      <p:sp>
        <p:nvSpPr>
          <p:cNvPr id="9" name="TextBox 8"/>
          <p:cNvSpPr txBox="1"/>
          <p:nvPr/>
        </p:nvSpPr>
        <p:spPr>
          <a:xfrm>
            <a:off x="2137560" y="466788"/>
            <a:ext cx="843148" cy="400110"/>
          </a:xfrm>
          <a:prstGeom prst="rect">
            <a:avLst/>
          </a:prstGeom>
          <a:noFill/>
        </p:spPr>
        <p:txBody>
          <a:bodyPr wrap="square" rtlCol="0">
            <a:spAutoFit/>
          </a:bodyPr>
          <a:lstStyle/>
          <a:p>
            <a:r>
              <a:rPr lang="en-US" sz="2000" smtClean="0"/>
              <a:t>away</a:t>
            </a:r>
            <a:endParaRPr lang="en-US" sz="2000"/>
          </a:p>
        </p:txBody>
      </p:sp>
      <p:sp>
        <p:nvSpPr>
          <p:cNvPr id="10" name="TextBox 9"/>
          <p:cNvSpPr txBox="1"/>
          <p:nvPr/>
        </p:nvSpPr>
        <p:spPr>
          <a:xfrm>
            <a:off x="3805483" y="484626"/>
            <a:ext cx="1146529" cy="400110"/>
          </a:xfrm>
          <a:prstGeom prst="rect">
            <a:avLst/>
          </a:prstGeom>
          <a:noFill/>
        </p:spPr>
        <p:txBody>
          <a:bodyPr wrap="square" rtlCol="0">
            <a:spAutoFit/>
          </a:bodyPr>
          <a:lstStyle/>
          <a:p>
            <a:r>
              <a:rPr lang="en-US" sz="2000" smtClean="0"/>
              <a:t>bullseye</a:t>
            </a:r>
            <a:endParaRPr lang="en-US" sz="2000" dirty="0"/>
          </a:p>
        </p:txBody>
      </p:sp>
      <p:sp>
        <p:nvSpPr>
          <p:cNvPr id="11" name="TextBox 10"/>
          <p:cNvSpPr txBox="1"/>
          <p:nvPr/>
        </p:nvSpPr>
        <p:spPr>
          <a:xfrm>
            <a:off x="5660727" y="484626"/>
            <a:ext cx="1146529" cy="400110"/>
          </a:xfrm>
          <a:prstGeom prst="rect">
            <a:avLst/>
          </a:prstGeom>
          <a:noFill/>
        </p:spPr>
        <p:txBody>
          <a:bodyPr wrap="square" rtlCol="0">
            <a:spAutoFit/>
          </a:bodyPr>
          <a:lstStyle/>
          <a:p>
            <a:r>
              <a:rPr lang="en-US" sz="2000" smtClean="0"/>
              <a:t>circle</a:t>
            </a:r>
            <a:endParaRPr lang="en-US" sz="2000" dirty="0"/>
          </a:p>
        </p:txBody>
      </p:sp>
      <p:sp>
        <p:nvSpPr>
          <p:cNvPr id="12" name="TextBox 11"/>
          <p:cNvSpPr txBox="1"/>
          <p:nvPr/>
        </p:nvSpPr>
        <p:spPr>
          <a:xfrm>
            <a:off x="7425475" y="484626"/>
            <a:ext cx="732873" cy="400110"/>
          </a:xfrm>
          <a:prstGeom prst="rect">
            <a:avLst/>
          </a:prstGeom>
          <a:noFill/>
        </p:spPr>
        <p:txBody>
          <a:bodyPr wrap="square" rtlCol="0">
            <a:spAutoFit/>
          </a:bodyPr>
          <a:lstStyle/>
          <a:p>
            <a:r>
              <a:rPr lang="en-US" sz="2000" dirty="0" err="1" smtClean="0"/>
              <a:t>dino</a:t>
            </a:r>
            <a:endParaRPr lang="en-US" sz="2000" dirty="0"/>
          </a:p>
        </p:txBody>
      </p:sp>
      <p:sp>
        <p:nvSpPr>
          <p:cNvPr id="13" name="TextBox 12"/>
          <p:cNvSpPr txBox="1"/>
          <p:nvPr/>
        </p:nvSpPr>
        <p:spPr>
          <a:xfrm>
            <a:off x="9119845" y="466788"/>
            <a:ext cx="1146529" cy="400110"/>
          </a:xfrm>
          <a:prstGeom prst="rect">
            <a:avLst/>
          </a:prstGeom>
          <a:noFill/>
        </p:spPr>
        <p:txBody>
          <a:bodyPr wrap="square" rtlCol="0">
            <a:spAutoFit/>
          </a:bodyPr>
          <a:lstStyle/>
          <a:p>
            <a:r>
              <a:rPr lang="en-US" sz="2000" dirty="0" smtClean="0"/>
              <a:t>dots</a:t>
            </a:r>
            <a:endParaRPr lang="en-US" sz="2000" dirty="0"/>
          </a:p>
        </p:txBody>
      </p:sp>
      <p:sp>
        <p:nvSpPr>
          <p:cNvPr id="14" name="TextBox 13"/>
          <p:cNvSpPr txBox="1"/>
          <p:nvPr/>
        </p:nvSpPr>
        <p:spPr>
          <a:xfrm>
            <a:off x="2137560" y="2430201"/>
            <a:ext cx="1146529" cy="400110"/>
          </a:xfrm>
          <a:prstGeom prst="rect">
            <a:avLst/>
          </a:prstGeom>
          <a:noFill/>
        </p:spPr>
        <p:txBody>
          <a:bodyPr wrap="square" rtlCol="0">
            <a:spAutoFit/>
          </a:bodyPr>
          <a:lstStyle/>
          <a:p>
            <a:r>
              <a:rPr lang="en-US" sz="2000" smtClean="0"/>
              <a:t>h lines</a:t>
            </a:r>
            <a:endParaRPr lang="en-US" sz="2000" dirty="0"/>
          </a:p>
        </p:txBody>
      </p:sp>
      <p:sp>
        <p:nvSpPr>
          <p:cNvPr id="15" name="TextBox 14"/>
          <p:cNvSpPr txBox="1"/>
          <p:nvPr/>
        </p:nvSpPr>
        <p:spPr>
          <a:xfrm>
            <a:off x="3669707" y="2430201"/>
            <a:ext cx="1175430" cy="400110"/>
          </a:xfrm>
          <a:prstGeom prst="rect">
            <a:avLst/>
          </a:prstGeom>
          <a:noFill/>
        </p:spPr>
        <p:txBody>
          <a:bodyPr wrap="square" rtlCol="0">
            <a:spAutoFit/>
          </a:bodyPr>
          <a:lstStyle/>
          <a:p>
            <a:r>
              <a:rPr lang="en-US" sz="2000" smtClean="0"/>
              <a:t>high lines</a:t>
            </a:r>
            <a:endParaRPr lang="en-US" sz="2000" dirty="0"/>
          </a:p>
        </p:txBody>
      </p:sp>
      <p:sp>
        <p:nvSpPr>
          <p:cNvPr id="16" name="TextBox 15"/>
          <p:cNvSpPr txBox="1"/>
          <p:nvPr/>
        </p:nvSpPr>
        <p:spPr>
          <a:xfrm>
            <a:off x="5355771" y="2430201"/>
            <a:ext cx="1363685" cy="400110"/>
          </a:xfrm>
          <a:prstGeom prst="rect">
            <a:avLst/>
          </a:prstGeom>
          <a:noFill/>
        </p:spPr>
        <p:txBody>
          <a:bodyPr wrap="square" rtlCol="0">
            <a:spAutoFit/>
          </a:bodyPr>
          <a:lstStyle/>
          <a:p>
            <a:r>
              <a:rPr lang="en-US" sz="2000" dirty="0" smtClean="0"/>
              <a:t>slant down</a:t>
            </a:r>
            <a:endParaRPr lang="en-US" sz="2000" dirty="0"/>
          </a:p>
        </p:txBody>
      </p:sp>
      <p:sp>
        <p:nvSpPr>
          <p:cNvPr id="17" name="TextBox 16"/>
          <p:cNvSpPr txBox="1"/>
          <p:nvPr/>
        </p:nvSpPr>
        <p:spPr>
          <a:xfrm>
            <a:off x="7223598" y="2430201"/>
            <a:ext cx="1397888" cy="400110"/>
          </a:xfrm>
          <a:prstGeom prst="rect">
            <a:avLst/>
          </a:prstGeom>
          <a:noFill/>
        </p:spPr>
        <p:txBody>
          <a:bodyPr wrap="square" rtlCol="0">
            <a:spAutoFit/>
          </a:bodyPr>
          <a:lstStyle/>
          <a:p>
            <a:r>
              <a:rPr lang="en-US" sz="2000" dirty="0" smtClean="0"/>
              <a:t>slant up</a:t>
            </a:r>
            <a:endParaRPr lang="en-US" sz="2000" dirty="0"/>
          </a:p>
        </p:txBody>
      </p:sp>
      <p:sp>
        <p:nvSpPr>
          <p:cNvPr id="18" name="TextBox 17"/>
          <p:cNvSpPr txBox="1"/>
          <p:nvPr/>
        </p:nvSpPr>
        <p:spPr>
          <a:xfrm>
            <a:off x="9119844" y="2430201"/>
            <a:ext cx="1146529" cy="400110"/>
          </a:xfrm>
          <a:prstGeom prst="rect">
            <a:avLst/>
          </a:prstGeom>
          <a:noFill/>
        </p:spPr>
        <p:txBody>
          <a:bodyPr wrap="square" rtlCol="0">
            <a:spAutoFit/>
          </a:bodyPr>
          <a:lstStyle/>
          <a:p>
            <a:r>
              <a:rPr lang="en-US" sz="2000" dirty="0" smtClean="0"/>
              <a:t>star</a:t>
            </a:r>
            <a:endParaRPr lang="en-US" sz="2000" dirty="0"/>
          </a:p>
        </p:txBody>
      </p:sp>
      <p:sp>
        <p:nvSpPr>
          <p:cNvPr id="19" name="TextBox 18"/>
          <p:cNvSpPr txBox="1"/>
          <p:nvPr/>
        </p:nvSpPr>
        <p:spPr>
          <a:xfrm>
            <a:off x="2140244" y="4157934"/>
            <a:ext cx="1146529" cy="400110"/>
          </a:xfrm>
          <a:prstGeom prst="rect">
            <a:avLst/>
          </a:prstGeom>
          <a:noFill/>
        </p:spPr>
        <p:txBody>
          <a:bodyPr wrap="square" rtlCol="0">
            <a:spAutoFit/>
          </a:bodyPr>
          <a:lstStyle/>
          <a:p>
            <a:r>
              <a:rPr lang="en-US" sz="2000" smtClean="0"/>
              <a:t>v lines</a:t>
            </a:r>
            <a:endParaRPr lang="en-US" sz="2000" dirty="0"/>
          </a:p>
        </p:txBody>
      </p:sp>
      <p:sp>
        <p:nvSpPr>
          <p:cNvPr id="20" name="TextBox 19"/>
          <p:cNvSpPr txBox="1"/>
          <p:nvPr/>
        </p:nvSpPr>
        <p:spPr>
          <a:xfrm>
            <a:off x="3657831" y="4157934"/>
            <a:ext cx="1270431" cy="400110"/>
          </a:xfrm>
          <a:prstGeom prst="rect">
            <a:avLst/>
          </a:prstGeom>
          <a:noFill/>
        </p:spPr>
        <p:txBody>
          <a:bodyPr wrap="square" rtlCol="0">
            <a:spAutoFit/>
          </a:bodyPr>
          <a:lstStyle/>
          <a:p>
            <a:r>
              <a:rPr lang="en-US" sz="2000" smtClean="0"/>
              <a:t>wide lines</a:t>
            </a:r>
            <a:endParaRPr lang="en-US" sz="2000" dirty="0"/>
          </a:p>
        </p:txBody>
      </p:sp>
      <p:sp>
        <p:nvSpPr>
          <p:cNvPr id="21" name="TextBox 20"/>
          <p:cNvSpPr txBox="1"/>
          <p:nvPr/>
        </p:nvSpPr>
        <p:spPr>
          <a:xfrm>
            <a:off x="5660726" y="4157934"/>
            <a:ext cx="1146529" cy="400110"/>
          </a:xfrm>
          <a:prstGeom prst="rect">
            <a:avLst/>
          </a:prstGeom>
          <a:noFill/>
        </p:spPr>
        <p:txBody>
          <a:bodyPr wrap="square" rtlCol="0">
            <a:spAutoFit/>
          </a:bodyPr>
          <a:lstStyle/>
          <a:p>
            <a:r>
              <a:rPr lang="en-US" sz="2000" smtClean="0"/>
              <a:t>x shape</a:t>
            </a:r>
            <a:endParaRPr lang="en-US" sz="2000" dirty="0"/>
          </a:p>
        </p:txBody>
      </p:sp>
      <p:sp>
        <p:nvSpPr>
          <p:cNvPr id="22" name="TextBox 21"/>
          <p:cNvSpPr txBox="1"/>
          <p:nvPr/>
        </p:nvSpPr>
        <p:spPr>
          <a:xfrm>
            <a:off x="7425475" y="4738255"/>
            <a:ext cx="3452322" cy="707886"/>
          </a:xfrm>
          <a:prstGeom prst="rect">
            <a:avLst/>
          </a:prstGeom>
          <a:noFill/>
        </p:spPr>
        <p:txBody>
          <a:bodyPr wrap="square" rtlCol="0">
            <a:spAutoFit/>
          </a:bodyPr>
          <a:lstStyle/>
          <a:p>
            <a:r>
              <a:rPr lang="en-US" sz="2000" dirty="0" smtClean="0"/>
              <a:t>Each of these has the same regression parameters</a:t>
            </a:r>
            <a:endParaRPr lang="en-US" sz="2000" dirty="0"/>
          </a:p>
        </p:txBody>
      </p:sp>
    </p:spTree>
    <p:extLst>
      <p:ext uri="{BB962C8B-B14F-4D97-AF65-F5344CB8AC3E}">
        <p14:creationId xmlns:p14="http://schemas.microsoft.com/office/powerpoint/2010/main" val="88830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1568</TotalTime>
  <Words>688</Words>
  <Application>Microsoft Macintosh PowerPoint</Application>
  <PresentationFormat>Widescreen</PresentationFormat>
  <Paragraphs>123</Paragraphs>
  <Slides>12</Slides>
  <Notes>8</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Calibri</vt:lpstr>
      <vt:lpstr>Wingdings</vt:lpstr>
      <vt:lpstr>Educational subjects 16x9</vt:lpstr>
      <vt:lpstr>Visualize This!</vt:lpstr>
      <vt:lpstr>Teaching Statistics:  Start With the Data</vt:lpstr>
      <vt:lpstr>No Installation Required – Why R ?</vt:lpstr>
      <vt:lpstr>PowerPoint Presentation</vt:lpstr>
      <vt:lpstr>Anscombe’s Data Plots in R</vt:lpstr>
      <vt:lpstr>Anscombe’s Quartet – Results of Linear Regression</vt:lpstr>
      <vt:lpstr>DatasauRus </vt:lpstr>
      <vt:lpstr>DatasauRus Dozen Activity</vt:lpstr>
      <vt:lpstr>PowerPoint Presentation</vt:lpstr>
      <vt:lpstr>R Code Blocks – Anscombe Data</vt:lpstr>
      <vt:lpstr>R Code Blocks – Anscombe Data</vt:lpstr>
      <vt:lpstr>References – Where To Find Materials</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Visualize This!</dc:title>
  <dc:creator>Microsoft Office User</dc:creator>
  <cp:lastModifiedBy>Microsoft Office User</cp:lastModifiedBy>
  <cp:revision>28</cp:revision>
  <dcterms:created xsi:type="dcterms:W3CDTF">2017-10-27T15:02:08Z</dcterms:created>
  <dcterms:modified xsi:type="dcterms:W3CDTF">2017-10-29T14:23:51Z</dcterms:modified>
</cp:coreProperties>
</file>

<file path=docProps/thumbnail.jpeg>
</file>